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383" r:id="rId2"/>
    <p:sldId id="262" r:id="rId3"/>
    <p:sldId id="381" r:id="rId4"/>
    <p:sldId id="382" r:id="rId5"/>
    <p:sldId id="342" r:id="rId6"/>
    <p:sldId id="343" r:id="rId7"/>
    <p:sldId id="344" r:id="rId8"/>
    <p:sldId id="354" r:id="rId9"/>
    <p:sldId id="366" r:id="rId10"/>
    <p:sldId id="364" r:id="rId11"/>
    <p:sldId id="365" r:id="rId12"/>
    <p:sldId id="377" r:id="rId13"/>
    <p:sldId id="370" r:id="rId14"/>
    <p:sldId id="379" r:id="rId15"/>
    <p:sldId id="359" r:id="rId16"/>
    <p:sldId id="292" r:id="rId17"/>
    <p:sldId id="346" r:id="rId18"/>
    <p:sldId id="347" r:id="rId19"/>
    <p:sldId id="348" r:id="rId20"/>
    <p:sldId id="350" r:id="rId21"/>
    <p:sldId id="367" r:id="rId22"/>
    <p:sldId id="356" r:id="rId23"/>
    <p:sldId id="373" r:id="rId24"/>
    <p:sldId id="374" r:id="rId25"/>
    <p:sldId id="270" r:id="rId26"/>
    <p:sldId id="287" r:id="rId27"/>
    <p:sldId id="330" r:id="rId28"/>
    <p:sldId id="333" r:id="rId29"/>
    <p:sldId id="376" r:id="rId30"/>
    <p:sldId id="332" r:id="rId31"/>
    <p:sldId id="338" r:id="rId32"/>
    <p:sldId id="375" r:id="rId33"/>
    <p:sldId id="331" r:id="rId34"/>
    <p:sldId id="337" r:id="rId35"/>
    <p:sldId id="378" r:id="rId36"/>
  </p:sldIdLst>
  <p:sldSz cx="9144000" cy="5143500" type="screen16x9"/>
  <p:notesSz cx="6858000" cy="9144000"/>
  <p:embeddedFontLst>
    <p:embeddedFont>
      <p:font typeface="Hind" panose="02000000000000000000" pitchFamily="2" charset="7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01"/>
    <a:srgbClr val="FFD67A"/>
    <a:srgbClr val="55CFE8"/>
    <a:srgbClr val="5B6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653FD1-8A3B-4E45-819D-2C8D35525604}">
  <a:tblStyle styleId="{3A653FD1-8A3B-4E45-819D-2C8D35525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728"/>
    <p:restoredTop sz="63457"/>
  </p:normalViewPr>
  <p:slideViewPr>
    <p:cSldViewPr snapToGrid="0" snapToObjects="1">
      <p:cViewPr>
        <p:scale>
          <a:sx n="209" d="100"/>
          <a:sy n="209" d="100"/>
        </p:scale>
        <p:origin x="2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What is React Native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Installation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View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Text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Stylesheet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ScrollView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(P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Button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Alert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TextInput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State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Timer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(Countdown Timer)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Break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ListView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ToDo</a:t>
            </a:r>
            <a:r>
              <a:rPr lang="en-US" dirty="0"/>
              <a:t> List)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Asynchronous Storage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Navigation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(Money Management App)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343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014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158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357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155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025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97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351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25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68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79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What is React Native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Installation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View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Text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Stylesheet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ScrollView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(P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Button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Alert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TextInput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State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Timer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(Countdown Timer)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Break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ListView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ToDo</a:t>
            </a:r>
            <a:r>
              <a:rPr lang="en-US" dirty="0"/>
              <a:t> List)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Asynchronous Storage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Navigation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(Money Management App)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918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724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79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564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286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994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324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494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40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What is React Native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Installation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View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Text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Stylesheet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ScrollView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(P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Button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Alert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TextInput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State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Timer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(Countdown Timer)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Break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ListView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ToDo</a:t>
            </a:r>
            <a:r>
              <a:rPr lang="en-US" dirty="0"/>
              <a:t> List)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Asynchronous Storage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Navigation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(Money Management App)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0481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605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274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1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97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719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47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What is React Native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Installation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View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Text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Stylesheet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ScrollView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(P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Button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Alert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TextInput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State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Timer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(Countdown Timer)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Break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ListView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ToDo</a:t>
            </a:r>
            <a:r>
              <a:rPr lang="en-US" dirty="0"/>
              <a:t> List)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Asynchronous Storage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Navigation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(Money Management App)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07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584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1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38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18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27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60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tiff"/><Relationship Id="rId10" Type="http://schemas.openxmlformats.org/officeDocument/2006/relationships/image" Target="../media/image1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7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6.tiff"/><Relationship Id="rId9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55752" y="2017606"/>
            <a:ext cx="7160179" cy="126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Montserrat" pitchFamily="2" charset="77"/>
              </a:rPr>
              <a:t>bit.ly</a:t>
            </a:r>
            <a:r>
              <a:rPr lang="en-US" sz="6000" dirty="0">
                <a:latin typeface="Montserrat" pitchFamily="2" charset="77"/>
              </a:rPr>
              <a:t>/</a:t>
            </a:r>
            <a:r>
              <a:rPr lang="en-US" sz="6000" dirty="0" err="1">
                <a:latin typeface="Montserrat" pitchFamily="2" charset="77"/>
              </a:rPr>
              <a:t>stcslack</a:t>
            </a:r>
            <a:endParaRPr sz="6000" dirty="0">
              <a:latin typeface="Montserrat" pitchFamily="2" charset="77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5237114" y="182876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 rot="1892490">
            <a:off x="6914696" y="1291723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1562547" y="324094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3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1206120" y="1345802"/>
            <a:ext cx="6525844" cy="644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400" dirty="0">
                <a:solidFill>
                  <a:srgbClr val="FFD67A"/>
                </a:solidFill>
                <a:latin typeface="Montserrat" pitchFamily="2" charset="77"/>
              </a:rPr>
              <a:t>React</a:t>
            </a:r>
            <a:r>
              <a:rPr lang="en-US" sz="5400" dirty="0">
                <a:solidFill>
                  <a:srgbClr val="55CFE8"/>
                </a:solidFill>
                <a:latin typeface="Montserrat" pitchFamily="2" charset="77"/>
              </a:rPr>
              <a:t>JS </a:t>
            </a:r>
            <a:br>
              <a:rPr lang="en-US" sz="2800" dirty="0">
                <a:solidFill>
                  <a:srgbClr val="FFD67A"/>
                </a:solidFill>
                <a:latin typeface="Montserrat" pitchFamily="2" charset="77"/>
              </a:rPr>
            </a:br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is just one of many </a:t>
            </a:r>
            <a:br>
              <a:rPr lang="en-US" sz="28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2800" dirty="0">
                <a:solidFill>
                  <a:srgbClr val="55CFE8"/>
                </a:solidFill>
                <a:latin typeface="Montserrat" pitchFamily="2" charset="77"/>
              </a:rPr>
              <a:t>JavaScript</a:t>
            </a:r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 frameworks</a:t>
            </a:r>
            <a:endParaRPr sz="28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7456343" y="1441944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602812" y="333030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8614672" y="476808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91">
            <a:extLst>
              <a:ext uri="{FF2B5EF4-FFF2-40B4-BE49-F238E27FC236}">
                <a16:creationId xmlns:a16="http://schemas.microsoft.com/office/drawing/2014/main" id="{860D39A5-FB1E-F54A-B584-31956F6C3300}"/>
              </a:ext>
            </a:extLst>
          </p:cNvPr>
          <p:cNvSpPr txBox="1">
            <a:spLocks/>
          </p:cNvSpPr>
          <p:nvPr/>
        </p:nvSpPr>
        <p:spPr>
          <a:xfrm>
            <a:off x="1164979" y="3778615"/>
            <a:ext cx="9736119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lnSpc>
                <a:spcPts val="8560"/>
              </a:lnSpc>
            </a:pPr>
            <a:endParaRPr lang="en-MY" sz="4000" dirty="0">
              <a:solidFill>
                <a:srgbClr val="FFD67A"/>
              </a:solidFill>
              <a:latin typeface="Montserrat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F4EE8A-80CB-6A41-8BFA-5E306087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18" y="2323037"/>
            <a:ext cx="1258836" cy="12588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5A5B3-8EBE-034B-84F3-8A02A8EF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854" y="2314225"/>
            <a:ext cx="1329224" cy="1329224"/>
          </a:xfrm>
          <a:prstGeom prst="rect">
            <a:avLst/>
          </a:prstGeom>
        </p:spPr>
      </p:pic>
      <p:sp>
        <p:nvSpPr>
          <p:cNvPr id="13" name="Shape 291">
            <a:extLst>
              <a:ext uri="{FF2B5EF4-FFF2-40B4-BE49-F238E27FC236}">
                <a16:creationId xmlns:a16="http://schemas.microsoft.com/office/drawing/2014/main" id="{7DABC74F-95E9-F640-AD74-79EEC651FE30}"/>
              </a:ext>
            </a:extLst>
          </p:cNvPr>
          <p:cNvSpPr txBox="1">
            <a:spLocks/>
          </p:cNvSpPr>
          <p:nvPr/>
        </p:nvSpPr>
        <p:spPr>
          <a:xfrm>
            <a:off x="-221043" y="4424176"/>
            <a:ext cx="9756399" cy="64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that replace </a:t>
            </a:r>
            <a:r>
              <a:rPr lang="en-US" sz="2800" dirty="0">
                <a:solidFill>
                  <a:srgbClr val="55CFE8"/>
                </a:solidFill>
                <a:latin typeface="Montserrat" pitchFamily="2" charset="77"/>
              </a:rPr>
              <a:t>HTML</a:t>
            </a:r>
            <a:r>
              <a:rPr lang="en-US" sz="2800" dirty="0">
                <a:solidFill>
                  <a:srgbClr val="FFD67A"/>
                </a:solidFill>
                <a:latin typeface="Montserrat" pitchFamily="2" charset="77"/>
              </a:rPr>
              <a:t>/</a:t>
            </a:r>
            <a:r>
              <a:rPr lang="en-US" sz="2800" dirty="0">
                <a:solidFill>
                  <a:srgbClr val="55CFE8"/>
                </a:solidFill>
                <a:latin typeface="Montserrat" pitchFamily="2" charset="77"/>
              </a:rPr>
              <a:t>CSS</a:t>
            </a:r>
            <a:r>
              <a:rPr lang="en-US" sz="2800" dirty="0">
                <a:solidFill>
                  <a:srgbClr val="FFD67A"/>
                </a:solidFill>
                <a:latin typeface="Montserrat" pitchFamily="2" charset="77"/>
              </a:rPr>
              <a:t>/</a:t>
            </a:r>
            <a:r>
              <a:rPr lang="en-US" sz="2800" dirty="0">
                <a:solidFill>
                  <a:srgbClr val="55CFE8"/>
                </a:solidFill>
                <a:latin typeface="Montserrat" pitchFamily="2" charset="77"/>
              </a:rPr>
              <a:t>JS </a:t>
            </a:r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&amp;</a:t>
            </a:r>
            <a:r>
              <a:rPr lang="en-US" sz="2800" dirty="0">
                <a:solidFill>
                  <a:srgbClr val="FFD67A"/>
                </a:solidFill>
                <a:latin typeface="Montserrat" pitchFamily="2" charset="77"/>
              </a:rPr>
              <a:t> </a:t>
            </a:r>
            <a:br>
              <a:rPr lang="en-US" sz="2800" dirty="0">
                <a:solidFill>
                  <a:srgbClr val="FFD67A"/>
                </a:solidFill>
                <a:latin typeface="Montserrat" pitchFamily="2" charset="77"/>
              </a:rPr>
            </a:br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make </a:t>
            </a:r>
            <a:r>
              <a:rPr lang="en-US" sz="2800" dirty="0">
                <a:solidFill>
                  <a:srgbClr val="FFD67A"/>
                </a:solidFill>
                <a:latin typeface="Montserrat" pitchFamily="2" charset="77"/>
              </a:rPr>
              <a:t>web development </a:t>
            </a:r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easier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ABD94-B4CC-2D4C-B1D3-1EA68127A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343" y="2502587"/>
            <a:ext cx="17780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8207A-EFC0-8541-8779-CA05D6506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753" y="2582774"/>
            <a:ext cx="1138681" cy="792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1455E-CFA7-EF43-8073-877437A33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979" y="2344728"/>
            <a:ext cx="1509141" cy="1237145"/>
          </a:xfrm>
          <a:prstGeom prst="rect">
            <a:avLst/>
          </a:prstGeom>
        </p:spPr>
      </p:pic>
      <p:sp>
        <p:nvSpPr>
          <p:cNvPr id="16" name="Shape 291">
            <a:extLst>
              <a:ext uri="{FF2B5EF4-FFF2-40B4-BE49-F238E27FC236}">
                <a16:creationId xmlns:a16="http://schemas.microsoft.com/office/drawing/2014/main" id="{8C98D6E6-7C25-B149-A91C-41C6BB54535A}"/>
              </a:ext>
            </a:extLst>
          </p:cNvPr>
          <p:cNvSpPr txBox="1">
            <a:spLocks/>
          </p:cNvSpPr>
          <p:nvPr/>
        </p:nvSpPr>
        <p:spPr>
          <a:xfrm>
            <a:off x="1061304" y="3282116"/>
            <a:ext cx="1716489" cy="64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1200" b="0" dirty="0" err="1">
                <a:solidFill>
                  <a:schemeClr val="bg1"/>
                </a:solidFill>
                <a:latin typeface="Montserrat" pitchFamily="2" charset="77"/>
              </a:rPr>
              <a:t>meteorJS</a:t>
            </a:r>
            <a:endParaRPr lang="en-US" sz="1200" b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Shape 291">
            <a:extLst>
              <a:ext uri="{FF2B5EF4-FFF2-40B4-BE49-F238E27FC236}">
                <a16:creationId xmlns:a16="http://schemas.microsoft.com/office/drawing/2014/main" id="{567C500E-2EFA-7643-9E79-2067A176158A}"/>
              </a:ext>
            </a:extLst>
          </p:cNvPr>
          <p:cNvSpPr txBox="1">
            <a:spLocks/>
          </p:cNvSpPr>
          <p:nvPr/>
        </p:nvSpPr>
        <p:spPr>
          <a:xfrm>
            <a:off x="2581959" y="3282115"/>
            <a:ext cx="1716489" cy="64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1200" b="0" dirty="0" err="1">
                <a:solidFill>
                  <a:schemeClr val="bg1"/>
                </a:solidFill>
                <a:latin typeface="Montserrat" pitchFamily="2" charset="77"/>
              </a:rPr>
              <a:t>polymerJS</a:t>
            </a:r>
            <a:endParaRPr lang="en-US" sz="1200" b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8" name="Shape 291">
            <a:extLst>
              <a:ext uri="{FF2B5EF4-FFF2-40B4-BE49-F238E27FC236}">
                <a16:creationId xmlns:a16="http://schemas.microsoft.com/office/drawing/2014/main" id="{C6AEFC4C-464D-8C42-8032-2EEFBA3595A4}"/>
              </a:ext>
            </a:extLst>
          </p:cNvPr>
          <p:cNvSpPr txBox="1">
            <a:spLocks/>
          </p:cNvSpPr>
          <p:nvPr/>
        </p:nvSpPr>
        <p:spPr>
          <a:xfrm>
            <a:off x="4088901" y="3247869"/>
            <a:ext cx="1716489" cy="64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1200" b="0" dirty="0">
                <a:solidFill>
                  <a:schemeClr val="bg1"/>
                </a:solidFill>
                <a:latin typeface="Montserrat" pitchFamily="2" charset="77"/>
              </a:rPr>
              <a:t>AngularJS</a:t>
            </a:r>
          </a:p>
        </p:txBody>
      </p:sp>
      <p:sp>
        <p:nvSpPr>
          <p:cNvPr id="19" name="Shape 291">
            <a:extLst>
              <a:ext uri="{FF2B5EF4-FFF2-40B4-BE49-F238E27FC236}">
                <a16:creationId xmlns:a16="http://schemas.microsoft.com/office/drawing/2014/main" id="{3058FAED-7E57-B043-9A47-EBB8638D0797}"/>
              </a:ext>
            </a:extLst>
          </p:cNvPr>
          <p:cNvSpPr txBox="1">
            <a:spLocks/>
          </p:cNvSpPr>
          <p:nvPr/>
        </p:nvSpPr>
        <p:spPr>
          <a:xfrm>
            <a:off x="5440890" y="3244658"/>
            <a:ext cx="1716489" cy="64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1200" b="0" dirty="0" err="1">
                <a:solidFill>
                  <a:schemeClr val="bg1"/>
                </a:solidFill>
                <a:latin typeface="Montserrat" pitchFamily="2" charset="77"/>
              </a:rPr>
              <a:t>VueJS</a:t>
            </a:r>
            <a:endParaRPr lang="en-US" sz="1400" b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0" name="Shape 291">
            <a:extLst>
              <a:ext uri="{FF2B5EF4-FFF2-40B4-BE49-F238E27FC236}">
                <a16:creationId xmlns:a16="http://schemas.microsoft.com/office/drawing/2014/main" id="{5B1CBFE3-914C-014E-9ADB-A8C1E43B0CB1}"/>
              </a:ext>
            </a:extLst>
          </p:cNvPr>
          <p:cNvSpPr txBox="1">
            <a:spLocks/>
          </p:cNvSpPr>
          <p:nvPr/>
        </p:nvSpPr>
        <p:spPr>
          <a:xfrm>
            <a:off x="6637441" y="3231668"/>
            <a:ext cx="1716489" cy="64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1200" b="0" dirty="0" err="1">
                <a:solidFill>
                  <a:schemeClr val="bg1"/>
                </a:solidFill>
                <a:latin typeface="Montserrat" pitchFamily="2" charset="77"/>
              </a:rPr>
              <a:t>EmberJS</a:t>
            </a:r>
            <a:endParaRPr lang="en-US" sz="1400" b="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0453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517742" y="1693284"/>
            <a:ext cx="8049476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7560"/>
              </a:lnSpc>
            </a:pPr>
            <a:r>
              <a:rPr lang="en-US" sz="7200" dirty="0">
                <a:solidFill>
                  <a:srgbClr val="FFD67A"/>
                </a:solidFill>
                <a:latin typeface="Montserrat" pitchFamily="2" charset="77"/>
              </a:rPr>
              <a:t>React Native</a:t>
            </a:r>
            <a:endParaRPr sz="115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8680846" y="3060935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481246" y="931774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8474013" y="461876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291">
            <a:extLst>
              <a:ext uri="{FF2B5EF4-FFF2-40B4-BE49-F238E27FC236}">
                <a16:creationId xmlns:a16="http://schemas.microsoft.com/office/drawing/2014/main" id="{880D96E5-EFFE-F345-A680-98F7C35E3C99}"/>
              </a:ext>
            </a:extLst>
          </p:cNvPr>
          <p:cNvSpPr txBox="1">
            <a:spLocks/>
          </p:cNvSpPr>
          <p:nvPr/>
        </p:nvSpPr>
        <p:spPr>
          <a:xfrm>
            <a:off x="619046" y="4002484"/>
            <a:ext cx="80494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7560"/>
              </a:lnSpc>
            </a:pPr>
            <a:endParaRPr lang="en-MY" sz="8000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20" name="Shape 291">
            <a:extLst>
              <a:ext uri="{FF2B5EF4-FFF2-40B4-BE49-F238E27FC236}">
                <a16:creationId xmlns:a16="http://schemas.microsoft.com/office/drawing/2014/main" id="{19795C25-2E7A-2649-9460-886AA6741638}"/>
              </a:ext>
            </a:extLst>
          </p:cNvPr>
          <p:cNvSpPr txBox="1">
            <a:spLocks/>
          </p:cNvSpPr>
          <p:nvPr/>
        </p:nvSpPr>
        <p:spPr>
          <a:xfrm>
            <a:off x="314499" y="58411"/>
            <a:ext cx="80494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7560"/>
              </a:lnSpc>
            </a:pPr>
            <a:r>
              <a:rPr lang="en-US" sz="7200" dirty="0">
                <a:solidFill>
                  <a:srgbClr val="FFD67A"/>
                </a:solidFill>
                <a:latin typeface="Montserrat" pitchFamily="2" charset="77"/>
              </a:rPr>
              <a:t>React</a:t>
            </a:r>
            <a:r>
              <a:rPr lang="en-US" sz="7200" dirty="0">
                <a:solidFill>
                  <a:srgbClr val="55CFE8"/>
                </a:solidFill>
                <a:latin typeface="Montserrat" pitchFamily="2" charset="77"/>
              </a:rPr>
              <a:t>JS</a:t>
            </a:r>
            <a:endParaRPr lang="en-US" sz="115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21" name="Shape 291">
            <a:extLst>
              <a:ext uri="{FF2B5EF4-FFF2-40B4-BE49-F238E27FC236}">
                <a16:creationId xmlns:a16="http://schemas.microsoft.com/office/drawing/2014/main" id="{D8BF65BB-E633-6D4F-B23D-99319F58A083}"/>
              </a:ext>
            </a:extLst>
          </p:cNvPr>
          <p:cNvSpPr txBox="1">
            <a:spLocks/>
          </p:cNvSpPr>
          <p:nvPr/>
        </p:nvSpPr>
        <p:spPr>
          <a:xfrm>
            <a:off x="314499" y="578557"/>
            <a:ext cx="80494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7560"/>
              </a:lnSpc>
            </a:pPr>
            <a:r>
              <a:rPr lang="en-US" sz="2800" dirty="0">
                <a:solidFill>
                  <a:srgbClr val="55CFE8"/>
                </a:solidFill>
                <a:latin typeface="Montserrat" pitchFamily="2" charset="77"/>
              </a:rPr>
              <a:t>Website</a:t>
            </a:r>
            <a:endParaRPr lang="en-US" sz="4400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22" name="Shape 291">
            <a:extLst>
              <a:ext uri="{FF2B5EF4-FFF2-40B4-BE49-F238E27FC236}">
                <a16:creationId xmlns:a16="http://schemas.microsoft.com/office/drawing/2014/main" id="{29FE3EB7-5874-874E-879A-C05513B685BD}"/>
              </a:ext>
            </a:extLst>
          </p:cNvPr>
          <p:cNvSpPr txBox="1">
            <a:spLocks/>
          </p:cNvSpPr>
          <p:nvPr/>
        </p:nvSpPr>
        <p:spPr>
          <a:xfrm>
            <a:off x="391791" y="3803583"/>
            <a:ext cx="80494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3200" dirty="0">
                <a:solidFill>
                  <a:srgbClr val="55CFE8"/>
                </a:solidFill>
                <a:latin typeface="Montserrat" pitchFamily="2" charset="77"/>
              </a:rPr>
              <a:t>Mobile app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iOS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Android </a:t>
            </a:r>
          </a:p>
          <a:p>
            <a:pPr algn="ctr"/>
            <a:r>
              <a:rPr lang="en-US" sz="2800" dirty="0">
                <a:solidFill>
                  <a:srgbClr val="55CFE8"/>
                </a:solidFill>
                <a:latin typeface="Montserrat" pitchFamily="2" charset="77"/>
              </a:rPr>
              <a:t>Desktop app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Windows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Mac</a:t>
            </a:r>
            <a:endParaRPr lang="en-US" sz="36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158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675367" y="2179906"/>
            <a:ext cx="5832338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4400" dirty="0">
                <a:latin typeface="Raleway" panose="020B0503030101060003" pitchFamily="34" charset="77"/>
              </a:rPr>
              <a:t>“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Why</a:t>
            </a:r>
            <a:br>
              <a:rPr lang="en" sz="48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" sz="4800" dirty="0">
                <a:solidFill>
                  <a:srgbClr val="FFD67A"/>
                </a:solidFill>
                <a:latin typeface="Montserrat" pitchFamily="2" charset="77"/>
              </a:rPr>
              <a:t>cross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-</a:t>
            </a:r>
            <a:r>
              <a:rPr lang="en" sz="4800" dirty="0">
                <a:solidFill>
                  <a:srgbClr val="55CFE8"/>
                </a:solidFill>
                <a:latin typeface="Montserrat" pitchFamily="2" charset="77"/>
              </a:rPr>
              <a:t>platform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?"</a:t>
            </a:r>
            <a:endParaRPr sz="4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198088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218CA2-DC43-7140-A9BC-74F37403C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4" t="17470" r="53628"/>
          <a:stretch/>
        </p:blipFill>
        <p:spPr>
          <a:xfrm>
            <a:off x="274313" y="1530519"/>
            <a:ext cx="1996815" cy="2379272"/>
          </a:xfrm>
          <a:prstGeom prst="rect">
            <a:avLst/>
          </a:prstGeom>
          <a:effectLst>
            <a:outerShdw blurRad="4191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702E47-06ED-C74C-ABD3-5DCC7B450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5" t="17470" r="6919"/>
          <a:stretch/>
        </p:blipFill>
        <p:spPr>
          <a:xfrm>
            <a:off x="2448439" y="1530519"/>
            <a:ext cx="1994715" cy="2379272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99D1D-3B42-7B48-BE58-4851D9239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297" y="4059637"/>
            <a:ext cx="680997" cy="680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9CBF1-5249-0D44-9AAE-B80363A57C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839"/>
          <a:stretch/>
        </p:blipFill>
        <p:spPr>
          <a:xfrm>
            <a:off x="607406" y="3687635"/>
            <a:ext cx="923716" cy="1452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18FEF-007C-BF4C-95AB-15D4DB0F8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434" y="1530519"/>
            <a:ext cx="1338645" cy="2379272"/>
          </a:xfrm>
          <a:prstGeom prst="rect">
            <a:avLst/>
          </a:prstGeom>
          <a:effectLst>
            <a:outerShdw blurRad="4191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7D1809-E184-3D4C-986C-BAF724024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281" y="1530519"/>
            <a:ext cx="1324210" cy="2379272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B271D-CF42-8E4C-B253-14C99FF31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9513" y="539616"/>
            <a:ext cx="763229" cy="763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A468-6DE5-3241-93B1-3ED95F5EF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839" y="497512"/>
            <a:ext cx="763229" cy="763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95CF33-DA92-944C-BD96-EE1A2D8CC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4186" y="3971591"/>
            <a:ext cx="1148709" cy="811755"/>
          </a:xfrm>
          <a:prstGeom prst="rect">
            <a:avLst/>
          </a:prstGeom>
        </p:spPr>
      </p:pic>
      <p:sp>
        <p:nvSpPr>
          <p:cNvPr id="23" name="Shape 291">
            <a:extLst>
              <a:ext uri="{FF2B5EF4-FFF2-40B4-BE49-F238E27FC236}">
                <a16:creationId xmlns:a16="http://schemas.microsoft.com/office/drawing/2014/main" id="{AA5A7EC7-DDA9-114A-938A-E6FEEFB2114C}"/>
              </a:ext>
            </a:extLst>
          </p:cNvPr>
          <p:cNvSpPr txBox="1">
            <a:spLocks/>
          </p:cNvSpPr>
          <p:nvPr/>
        </p:nvSpPr>
        <p:spPr>
          <a:xfrm>
            <a:off x="-1765290" y="-472463"/>
            <a:ext cx="80494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7560"/>
              </a:lnSpc>
            </a:pPr>
            <a:r>
              <a:rPr lang="en-US" sz="1600" dirty="0">
                <a:solidFill>
                  <a:srgbClr val="FFD67A"/>
                </a:solidFill>
                <a:latin typeface="Montserrat" pitchFamily="2" charset="77"/>
              </a:rPr>
              <a:t>WhatsApp</a:t>
            </a:r>
            <a:endParaRPr lang="en-US" sz="28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24" name="Shape 291">
            <a:extLst>
              <a:ext uri="{FF2B5EF4-FFF2-40B4-BE49-F238E27FC236}">
                <a16:creationId xmlns:a16="http://schemas.microsoft.com/office/drawing/2014/main" id="{90B22D53-C162-BF40-9184-578CFC7B49EE}"/>
              </a:ext>
            </a:extLst>
          </p:cNvPr>
          <p:cNvSpPr txBox="1">
            <a:spLocks/>
          </p:cNvSpPr>
          <p:nvPr/>
        </p:nvSpPr>
        <p:spPr>
          <a:xfrm>
            <a:off x="2793715" y="-493640"/>
            <a:ext cx="80494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7560"/>
              </a:lnSpc>
            </a:pPr>
            <a:r>
              <a:rPr lang="en-US" sz="1600" dirty="0">
                <a:solidFill>
                  <a:srgbClr val="55CFE8"/>
                </a:solidFill>
                <a:latin typeface="Montserrat" pitchFamily="2" charset="77"/>
              </a:rPr>
              <a:t>Instagram</a:t>
            </a:r>
            <a:endParaRPr lang="en-US" sz="2800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25" name="Shape 291">
            <a:extLst>
              <a:ext uri="{FF2B5EF4-FFF2-40B4-BE49-F238E27FC236}">
                <a16:creationId xmlns:a16="http://schemas.microsoft.com/office/drawing/2014/main" id="{4AAF6492-E433-2F43-A8C9-2A5CFC54D3DB}"/>
              </a:ext>
            </a:extLst>
          </p:cNvPr>
          <p:cNvSpPr txBox="1">
            <a:spLocks/>
          </p:cNvSpPr>
          <p:nvPr/>
        </p:nvSpPr>
        <p:spPr>
          <a:xfrm>
            <a:off x="-2841536" y="4137465"/>
            <a:ext cx="80494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7560"/>
              </a:lnSpc>
            </a:pPr>
            <a:r>
              <a:rPr lang="en-US" sz="1600" dirty="0">
                <a:solidFill>
                  <a:srgbClr val="FFD67A"/>
                </a:solidFill>
                <a:latin typeface="Montserrat" pitchFamily="2" charset="77"/>
              </a:rPr>
              <a:t>Android Studio</a:t>
            </a:r>
            <a:endParaRPr lang="en-US" sz="28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26" name="Shape 291">
            <a:extLst>
              <a:ext uri="{FF2B5EF4-FFF2-40B4-BE49-F238E27FC236}">
                <a16:creationId xmlns:a16="http://schemas.microsoft.com/office/drawing/2014/main" id="{81DD7658-DF38-C245-BEF0-3D4797E6555E}"/>
              </a:ext>
            </a:extLst>
          </p:cNvPr>
          <p:cNvSpPr txBox="1">
            <a:spLocks/>
          </p:cNvSpPr>
          <p:nvPr/>
        </p:nvSpPr>
        <p:spPr>
          <a:xfrm>
            <a:off x="-578943" y="4137465"/>
            <a:ext cx="80494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7560"/>
              </a:lnSpc>
            </a:pPr>
            <a:r>
              <a:rPr lang="en-US" sz="1600" dirty="0" err="1">
                <a:solidFill>
                  <a:srgbClr val="FFD67A"/>
                </a:solidFill>
                <a:latin typeface="Montserrat" pitchFamily="2" charset="77"/>
              </a:rPr>
              <a:t>Xcode</a:t>
            </a:r>
            <a:endParaRPr lang="en-US" sz="28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27" name="Shape 291">
            <a:extLst>
              <a:ext uri="{FF2B5EF4-FFF2-40B4-BE49-F238E27FC236}">
                <a16:creationId xmlns:a16="http://schemas.microsoft.com/office/drawing/2014/main" id="{4F2C1D19-14BD-8F4C-A5EF-FA1B423F981E}"/>
              </a:ext>
            </a:extLst>
          </p:cNvPr>
          <p:cNvSpPr txBox="1">
            <a:spLocks/>
          </p:cNvSpPr>
          <p:nvPr/>
        </p:nvSpPr>
        <p:spPr>
          <a:xfrm>
            <a:off x="2874543" y="4104646"/>
            <a:ext cx="80494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7560"/>
              </a:lnSpc>
            </a:pPr>
            <a:r>
              <a:rPr lang="en-US" sz="1600" dirty="0">
                <a:solidFill>
                  <a:srgbClr val="55CFE8"/>
                </a:solidFill>
                <a:latin typeface="Montserrat" pitchFamily="2" charset="77"/>
              </a:rPr>
              <a:t>React Native</a:t>
            </a:r>
            <a:endParaRPr lang="en-US" sz="2800" dirty="0">
              <a:solidFill>
                <a:srgbClr val="55CFE8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9555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514433" y="475465"/>
            <a:ext cx="5832338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ts val="6200"/>
              </a:lnSpc>
              <a:buNone/>
            </a:pPr>
            <a:br>
              <a:rPr lang="en" sz="66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" sz="6600" dirty="0">
                <a:solidFill>
                  <a:srgbClr val="FFD67A"/>
                </a:solidFill>
                <a:latin typeface="Montserrat" pitchFamily="2" charset="77"/>
              </a:rPr>
              <a:t>Cross</a:t>
            </a:r>
            <a:endParaRPr lang="en" sz="6600" dirty="0">
              <a:solidFill>
                <a:schemeClr val="bg1"/>
              </a:solidFill>
              <a:latin typeface="Montserrat" pitchFamily="2" charset="77"/>
            </a:endParaRPr>
          </a:p>
          <a:p>
            <a:pPr marL="0" lvl="0" indent="0">
              <a:lnSpc>
                <a:spcPts val="6200"/>
              </a:lnSpc>
              <a:buNone/>
            </a:pPr>
            <a:r>
              <a:rPr lang="en" sz="6600" dirty="0">
                <a:solidFill>
                  <a:srgbClr val="55CFE8"/>
                </a:solidFill>
                <a:latin typeface="Montserrat" pitchFamily="2" charset="77"/>
              </a:rPr>
              <a:t>Platform</a:t>
            </a:r>
            <a:endParaRPr sz="60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3" name="Shape 216">
            <a:extLst>
              <a:ext uri="{FF2B5EF4-FFF2-40B4-BE49-F238E27FC236}">
                <a16:creationId xmlns:a16="http://schemas.microsoft.com/office/drawing/2014/main" id="{A7584BDF-BFA1-744B-B6A8-B5882EE434B6}"/>
              </a:ext>
            </a:extLst>
          </p:cNvPr>
          <p:cNvSpPr txBox="1">
            <a:spLocks/>
          </p:cNvSpPr>
          <p:nvPr/>
        </p:nvSpPr>
        <p:spPr>
          <a:xfrm>
            <a:off x="2550681" y="2252638"/>
            <a:ext cx="7050358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Single code base 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One team for both platform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Consistent design</a:t>
            </a:r>
          </a:p>
          <a:p>
            <a:pPr marL="76200" indent="0" algn="l">
              <a:lnSpc>
                <a:spcPct val="150000"/>
              </a:lnSpc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1986076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432774" y="284546"/>
            <a:ext cx="8049476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7560"/>
              </a:lnSpc>
            </a:pPr>
            <a:r>
              <a:rPr lang="en" sz="5400" dirty="0">
                <a:solidFill>
                  <a:srgbClr val="55CFE8"/>
                </a:solidFill>
                <a:latin typeface="Montserrat" pitchFamily="2" charset="77"/>
              </a:rPr>
              <a:t>React </a:t>
            </a:r>
            <a:r>
              <a:rPr lang="en" sz="5400" i="1" dirty="0">
                <a:solidFill>
                  <a:srgbClr val="FFD67A"/>
                </a:solidFill>
                <a:latin typeface="Montserrat" pitchFamily="2" charset="77"/>
              </a:rPr>
              <a:t>Native</a:t>
            </a:r>
            <a:r>
              <a:rPr lang="en" sz="5400" dirty="0">
                <a:solidFill>
                  <a:srgbClr val="55CFE8"/>
                </a:solidFill>
                <a:latin typeface="Montserrat" pitchFamily="2" charset="77"/>
              </a:rPr>
              <a:t> Apps</a:t>
            </a:r>
            <a:endParaRPr sz="80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8680846" y="3060935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481246" y="931774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8474013" y="461876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E27AF-7E4A-AE4A-8BCC-8199C259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33" y="3294329"/>
            <a:ext cx="1309998" cy="130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8EC91-3E5E-F14E-AC86-56A825C57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18" y="1473707"/>
            <a:ext cx="1309998" cy="1309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1AA87D-B556-6840-88EE-FAB82A5C1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869" y="1473284"/>
            <a:ext cx="1360451" cy="136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B8673-B95A-D342-97F7-ADCD25399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14" y="1350089"/>
            <a:ext cx="1557235" cy="1557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38F1C5-C96C-E944-A5F8-105062CFD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418" y="3297819"/>
            <a:ext cx="1350098" cy="1350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ED003E-3275-1042-81DE-188F79D7D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4441" y="1462614"/>
            <a:ext cx="1316808" cy="1316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3EA91-9499-9047-B1A5-2878F4E72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605" y="3185135"/>
            <a:ext cx="1515445" cy="1515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CE8E5B-0BE9-F149-84E4-5DE7F36627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6990" y="3300587"/>
            <a:ext cx="1347330" cy="134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6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819746" y="2179906"/>
            <a:ext cx="532486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400" dirty="0">
                <a:latin typeface="Raleway" panose="020B0503030101060003" pitchFamily="34" charset="77"/>
              </a:rPr>
              <a:t>“</a:t>
            </a:r>
            <a:r>
              <a:rPr lang="en" sz="4800" dirty="0">
                <a:latin typeface="Raleway" panose="020B0503030101060003" pitchFamily="34" charset="77"/>
              </a:rPr>
              <a:t>I keep hearing the word </a:t>
            </a:r>
            <a:r>
              <a:rPr lang="en" sz="4800" dirty="0">
                <a:solidFill>
                  <a:srgbClr val="FFD67A"/>
                </a:solidFill>
                <a:latin typeface="Raleway" panose="020B0503030101060003" pitchFamily="34" charset="77"/>
              </a:rPr>
              <a:t>Native</a:t>
            </a:r>
            <a:r>
              <a:rPr lang="en" sz="4800" dirty="0">
                <a:latin typeface="Raleway" panose="020B0503030101060003" pitchFamily="34" charset="77"/>
              </a:rPr>
              <a:t>, what exactly does it </a:t>
            </a:r>
            <a:r>
              <a:rPr lang="en" sz="4800" dirty="0">
                <a:solidFill>
                  <a:srgbClr val="55CFE8"/>
                </a:solidFill>
                <a:latin typeface="Raleway" panose="020B0503030101060003" pitchFamily="34" charset="77"/>
              </a:rPr>
              <a:t>means</a:t>
            </a:r>
            <a:r>
              <a:rPr lang="en" sz="4800" dirty="0">
                <a:latin typeface="Raleway" panose="020B0503030101060003" pitchFamily="34" charset="77"/>
              </a:rPr>
              <a:t>?"</a:t>
            </a:r>
            <a:endParaRPr sz="44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1250239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6740402" y="202943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291216" y="518761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1885369" y="4265682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91">
            <a:extLst>
              <a:ext uri="{FF2B5EF4-FFF2-40B4-BE49-F238E27FC236}">
                <a16:creationId xmlns:a16="http://schemas.microsoft.com/office/drawing/2014/main" id="{4B5C6E5E-AE07-8847-B7C1-E5B60B9C6F60}"/>
              </a:ext>
            </a:extLst>
          </p:cNvPr>
          <p:cNvSpPr txBox="1">
            <a:spLocks/>
          </p:cNvSpPr>
          <p:nvPr/>
        </p:nvSpPr>
        <p:spPr>
          <a:xfrm>
            <a:off x="995533" y="1719449"/>
            <a:ext cx="7935176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6600" dirty="0">
                <a:solidFill>
                  <a:srgbClr val="FFD67A"/>
                </a:solidFill>
                <a:latin typeface="Montserrat" pitchFamily="2" charset="77"/>
              </a:rPr>
              <a:t>Native</a:t>
            </a:r>
            <a:r>
              <a:rPr lang="en-MY" sz="4400" dirty="0">
                <a:solidFill>
                  <a:srgbClr val="55CFE8"/>
                </a:solidFill>
                <a:latin typeface="Montserrat" pitchFamily="2" charset="77"/>
              </a:rPr>
              <a:t> </a:t>
            </a:r>
            <a:r>
              <a:rPr lang="en-MY" sz="4400" i="1" dirty="0">
                <a:solidFill>
                  <a:schemeClr val="bg1"/>
                </a:solidFill>
                <a:latin typeface="Montserrat" pitchFamily="2" charset="77"/>
              </a:rPr>
              <a:t>vs</a:t>
            </a:r>
            <a:r>
              <a:rPr lang="en-MY" sz="4400" i="1" dirty="0">
                <a:solidFill>
                  <a:srgbClr val="FFD67A"/>
                </a:solidFill>
                <a:latin typeface="Montserrat" pitchFamily="2" charset="77"/>
              </a:rPr>
              <a:t> </a:t>
            </a:r>
            <a:r>
              <a:rPr lang="en-MY" sz="6600" dirty="0">
                <a:solidFill>
                  <a:srgbClr val="55CFE8"/>
                </a:solidFill>
                <a:latin typeface="Montserrat" pitchFamily="2" charset="77"/>
              </a:rPr>
              <a:t>Hybrid  </a:t>
            </a:r>
            <a:endParaRPr lang="en-MY" sz="115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1" name="Shape 291">
            <a:extLst>
              <a:ext uri="{FF2B5EF4-FFF2-40B4-BE49-F238E27FC236}">
                <a16:creationId xmlns:a16="http://schemas.microsoft.com/office/drawing/2014/main" id="{A08ED8AB-90F4-D348-874D-DC9CB352DCC5}"/>
              </a:ext>
            </a:extLst>
          </p:cNvPr>
          <p:cNvSpPr txBox="1">
            <a:spLocks/>
          </p:cNvSpPr>
          <p:nvPr/>
        </p:nvSpPr>
        <p:spPr>
          <a:xfrm>
            <a:off x="5701570" y="2514215"/>
            <a:ext cx="1441201" cy="78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3600" dirty="0">
                <a:solidFill>
                  <a:schemeClr val="bg1"/>
                </a:solidFill>
                <a:latin typeface="Montserrat" pitchFamily="2" charset="77"/>
              </a:rPr>
              <a:t>apps</a:t>
            </a:r>
            <a:endParaRPr lang="en-MY" sz="6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2" name="Shape 291">
            <a:extLst>
              <a:ext uri="{FF2B5EF4-FFF2-40B4-BE49-F238E27FC236}">
                <a16:creationId xmlns:a16="http://schemas.microsoft.com/office/drawing/2014/main" id="{5902B761-4041-6245-85BF-8479C9529A26}"/>
              </a:ext>
            </a:extLst>
          </p:cNvPr>
          <p:cNvSpPr txBox="1">
            <a:spLocks/>
          </p:cNvSpPr>
          <p:nvPr/>
        </p:nvSpPr>
        <p:spPr>
          <a:xfrm>
            <a:off x="1697916" y="2514215"/>
            <a:ext cx="1441201" cy="78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3600" dirty="0">
                <a:solidFill>
                  <a:schemeClr val="bg1"/>
                </a:solidFill>
                <a:latin typeface="Montserrat" pitchFamily="2" charset="77"/>
              </a:rPr>
              <a:t>apps</a:t>
            </a:r>
            <a:endParaRPr lang="en-MY" sz="60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059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6">
            <a:extLst>
              <a:ext uri="{FF2B5EF4-FFF2-40B4-BE49-F238E27FC236}">
                <a16:creationId xmlns:a16="http://schemas.microsoft.com/office/drawing/2014/main" id="{33EDBAD3-22D6-9343-8FE4-777D7A24DC82}"/>
              </a:ext>
            </a:extLst>
          </p:cNvPr>
          <p:cNvSpPr txBox="1">
            <a:spLocks/>
          </p:cNvSpPr>
          <p:nvPr/>
        </p:nvSpPr>
        <p:spPr>
          <a:xfrm>
            <a:off x="1086068" y="1764030"/>
            <a:ext cx="3441019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Built with SDK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Android Studio (Java/</a:t>
            </a: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Koltlin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)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Xcode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 (Swift)</a:t>
            </a:r>
          </a:p>
          <a:p>
            <a:pPr marL="76200" indent="0" algn="l">
              <a:lnSpc>
                <a:spcPct val="150000"/>
              </a:lnSpc>
              <a:spcBef>
                <a:spcPts val="600"/>
              </a:spcBef>
              <a:buSzPts val="2400"/>
            </a:pPr>
            <a:endParaRPr lang="en-MY" sz="2400" dirty="0">
              <a:solidFill>
                <a:srgbClr val="55CFE8"/>
              </a:solidFill>
              <a:latin typeface="Raleway" panose="020B0503030101060003" pitchFamily="34" charset="77"/>
            </a:endParaRPr>
          </a:p>
          <a:p>
            <a:pPr marL="76200" indent="0" algn="l">
              <a:lnSpc>
                <a:spcPct val="150000"/>
              </a:lnSpc>
              <a:spcBef>
                <a:spcPts val="600"/>
              </a:spcBef>
              <a:buSzPts val="2400"/>
            </a:pPr>
            <a:endParaRPr lang="en-MY" sz="2400" dirty="0">
              <a:solidFill>
                <a:srgbClr val="55CFE8"/>
              </a:solidFill>
              <a:latin typeface="Raleway" panose="020B0503030101060003" pitchFamily="34" charset="77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529019" y="496511"/>
            <a:ext cx="7935176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9560"/>
              </a:lnSpc>
            </a:pPr>
            <a:r>
              <a:rPr lang="en" sz="6000" dirty="0">
                <a:solidFill>
                  <a:srgbClr val="FFD67A"/>
                </a:solidFill>
                <a:latin typeface="Montserrat" pitchFamily="2" charset="77"/>
              </a:rPr>
              <a:t>Native		</a:t>
            </a:r>
            <a:r>
              <a:rPr lang="en" sz="6000" dirty="0">
                <a:solidFill>
                  <a:srgbClr val="55CFE8"/>
                </a:solidFill>
                <a:latin typeface="Montserrat" pitchFamily="2" charset="77"/>
              </a:rPr>
              <a:t>Hybrid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6740402" y="202943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761996" y="1911176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1821868" y="4494282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216">
            <a:extLst>
              <a:ext uri="{FF2B5EF4-FFF2-40B4-BE49-F238E27FC236}">
                <a16:creationId xmlns:a16="http://schemas.microsoft.com/office/drawing/2014/main" id="{02DDA002-9305-DA41-944C-645142503516}"/>
              </a:ext>
            </a:extLst>
          </p:cNvPr>
          <p:cNvSpPr txBox="1">
            <a:spLocks/>
          </p:cNvSpPr>
          <p:nvPr/>
        </p:nvSpPr>
        <p:spPr>
          <a:xfrm>
            <a:off x="4794713" y="1758315"/>
            <a:ext cx="3447587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Runs in </a:t>
            </a:r>
            <a:r>
              <a:rPr lang="en-MY" sz="2400" dirty="0" err="1">
                <a:solidFill>
                  <a:srgbClr val="55CFE8"/>
                </a:solidFill>
                <a:latin typeface="Raleway" panose="020B0503030101060003" pitchFamily="34" charset="77"/>
              </a:rPr>
              <a:t>webView</a:t>
            </a:r>
            <a:endParaRPr lang="en-MY" sz="2400" dirty="0">
              <a:solidFill>
                <a:srgbClr val="55CFE8"/>
              </a:solidFill>
              <a:latin typeface="Raleway" panose="020B0503030101060003" pitchFamily="34" charset="77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HTML/CSS/JS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Ionic, Cordova, Xamarin, PWA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2931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6">
            <a:extLst>
              <a:ext uri="{FF2B5EF4-FFF2-40B4-BE49-F238E27FC236}">
                <a16:creationId xmlns:a16="http://schemas.microsoft.com/office/drawing/2014/main" id="{33EDBAD3-22D6-9343-8FE4-777D7A24DC82}"/>
              </a:ext>
            </a:extLst>
          </p:cNvPr>
          <p:cNvSpPr txBox="1">
            <a:spLocks/>
          </p:cNvSpPr>
          <p:nvPr/>
        </p:nvSpPr>
        <p:spPr>
          <a:xfrm>
            <a:off x="1086068" y="2128215"/>
            <a:ext cx="3441019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Better performance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Access device features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55CFE8"/>
              </a:solidFill>
              <a:latin typeface="Raleway" panose="020B0503030101060003" pitchFamily="34" charset="77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55CFE8"/>
              </a:solidFill>
              <a:latin typeface="Raleway" panose="020B0503030101060003" pitchFamily="34" charset="77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713524" y="1050634"/>
            <a:ext cx="7935176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9560"/>
              </a:lnSpc>
            </a:pPr>
            <a:r>
              <a:rPr lang="en" sz="6000" dirty="0">
                <a:solidFill>
                  <a:srgbClr val="FFD67A"/>
                </a:solidFill>
                <a:latin typeface="Montserrat" pitchFamily="2" charset="77"/>
              </a:rPr>
              <a:t>Native		</a:t>
            </a:r>
            <a:r>
              <a:rPr lang="en" sz="6000" dirty="0">
                <a:solidFill>
                  <a:srgbClr val="55CFE8"/>
                </a:solidFill>
                <a:latin typeface="Montserrat" pitchFamily="2" charset="77"/>
              </a:rPr>
              <a:t>Hybrid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6740402" y="202943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761996" y="1911176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1402768" y="4583182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216">
            <a:extLst>
              <a:ext uri="{FF2B5EF4-FFF2-40B4-BE49-F238E27FC236}">
                <a16:creationId xmlns:a16="http://schemas.microsoft.com/office/drawing/2014/main" id="{02DDA002-9305-DA41-944C-645142503516}"/>
              </a:ext>
            </a:extLst>
          </p:cNvPr>
          <p:cNvSpPr txBox="1">
            <a:spLocks/>
          </p:cNvSpPr>
          <p:nvPr/>
        </p:nvSpPr>
        <p:spPr>
          <a:xfrm>
            <a:off x="4693113" y="2128215"/>
            <a:ext cx="3447587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Cross Platform (Single code base)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Can run in browser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</p:txBody>
      </p:sp>
      <p:sp>
        <p:nvSpPr>
          <p:cNvPr id="10" name="Shape 291">
            <a:extLst>
              <a:ext uri="{FF2B5EF4-FFF2-40B4-BE49-F238E27FC236}">
                <a16:creationId xmlns:a16="http://schemas.microsoft.com/office/drawing/2014/main" id="{8EF402EE-7752-DE49-9225-96C0C51409AE}"/>
              </a:ext>
            </a:extLst>
          </p:cNvPr>
          <p:cNvSpPr txBox="1">
            <a:spLocks/>
          </p:cNvSpPr>
          <p:nvPr/>
        </p:nvSpPr>
        <p:spPr>
          <a:xfrm>
            <a:off x="2390080" y="185006"/>
            <a:ext cx="4274013" cy="110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9560"/>
              </a:lnSpc>
            </a:pPr>
            <a:r>
              <a:rPr lang="en-MY" sz="5400" dirty="0">
                <a:solidFill>
                  <a:schemeClr val="bg1"/>
                </a:solidFill>
                <a:latin typeface="Raleway Black" panose="020B0503030101060003" pitchFamily="34" charset="77"/>
              </a:rPr>
              <a:t>Pros</a:t>
            </a:r>
            <a:endParaRPr lang="en-MY" sz="6600" dirty="0">
              <a:solidFill>
                <a:schemeClr val="bg1"/>
              </a:solidFill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0439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21">
            <a:extLst>
              <a:ext uri="{FF2B5EF4-FFF2-40B4-BE49-F238E27FC236}">
                <a16:creationId xmlns:a16="http://schemas.microsoft.com/office/drawing/2014/main" id="{DD18E965-DA60-4449-8266-818569DB7265}"/>
              </a:ext>
            </a:extLst>
          </p:cNvPr>
          <p:cNvSpPr txBox="1">
            <a:spLocks/>
          </p:cNvSpPr>
          <p:nvPr/>
        </p:nvSpPr>
        <p:spPr>
          <a:xfrm>
            <a:off x="1324307" y="1935385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lnSpc>
                <a:spcPts val="8040"/>
              </a:lnSpc>
            </a:pPr>
            <a:br>
              <a:rPr lang="en-MY" sz="7200" dirty="0"/>
            </a:br>
            <a:r>
              <a:rPr lang="en-MY" sz="9600" dirty="0">
                <a:solidFill>
                  <a:srgbClr val="55CFE8"/>
                </a:solidFill>
                <a:latin typeface="Montserrat" pitchFamily="2" charset="77"/>
              </a:rPr>
              <a:t>React</a:t>
            </a:r>
            <a:r>
              <a:rPr lang="en-MY" sz="9600" dirty="0">
                <a:latin typeface="Montserrat" pitchFamily="2" charset="77"/>
              </a:rPr>
              <a:t> </a:t>
            </a:r>
            <a:r>
              <a:rPr lang="en-MY" sz="9600" dirty="0">
                <a:solidFill>
                  <a:srgbClr val="FFD67A"/>
                </a:solidFill>
                <a:latin typeface="Montserrat" pitchFamily="2" charset="77"/>
              </a:rPr>
              <a:t>Native</a:t>
            </a:r>
            <a:endParaRPr lang="en-MY" sz="72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417296" y="2456129"/>
            <a:ext cx="6091181" cy="126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4000" dirty="0">
                <a:latin typeface="Montserrat" pitchFamily="2" charset="77"/>
              </a:rPr>
              <a:t>WORKSHOP</a:t>
            </a:r>
            <a:endParaRPr sz="7200" dirty="0">
              <a:latin typeface="Montserrat" pitchFamily="2" charset="77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1417296" y="3382466"/>
            <a:ext cx="6118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Developing </a:t>
            </a:r>
            <a:r>
              <a:rPr lang="en" i="1" dirty="0">
                <a:solidFill>
                  <a:srgbClr val="FFD67A"/>
                </a:solidFill>
                <a:latin typeface="Raleway" panose="020B0503030101060003" pitchFamily="34" charset="77"/>
              </a:rPr>
              <a:t>cross-platform</a:t>
            </a:r>
            <a:r>
              <a:rPr lang="en" dirty="0">
                <a:latin typeface="Raleway" panose="020B0503030101060003" pitchFamily="34" charset="77"/>
              </a:rPr>
              <a:t> mobile apps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5237114" y="182876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Shape 227"/>
          <p:cNvGrpSpPr/>
          <p:nvPr/>
        </p:nvGrpSpPr>
        <p:grpSpPr>
          <a:xfrm rot="16200000">
            <a:off x="6839505" y="2399222"/>
            <a:ext cx="695943" cy="695983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914696" y="1291723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5907776" y="198273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CD61F4-7781-FB47-8372-F83A35C3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792" y="125042"/>
            <a:ext cx="2627634" cy="18568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6">
            <a:extLst>
              <a:ext uri="{FF2B5EF4-FFF2-40B4-BE49-F238E27FC236}">
                <a16:creationId xmlns:a16="http://schemas.microsoft.com/office/drawing/2014/main" id="{33EDBAD3-22D6-9343-8FE4-777D7A24DC82}"/>
              </a:ext>
            </a:extLst>
          </p:cNvPr>
          <p:cNvSpPr txBox="1">
            <a:spLocks/>
          </p:cNvSpPr>
          <p:nvPr/>
        </p:nvSpPr>
        <p:spPr>
          <a:xfrm>
            <a:off x="1086068" y="2128215"/>
            <a:ext cx="360704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Different code base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Takes longer time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Same feature but different code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55CFE8"/>
              </a:solidFill>
              <a:latin typeface="Raleway" panose="020B0503030101060003" pitchFamily="34" charset="77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55CFE8"/>
              </a:solidFill>
              <a:latin typeface="Raleway" panose="020B0503030101060003" pitchFamily="34" charset="77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713524" y="1050634"/>
            <a:ext cx="7935176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9560"/>
              </a:lnSpc>
            </a:pPr>
            <a:r>
              <a:rPr lang="en" sz="6000" dirty="0">
                <a:solidFill>
                  <a:srgbClr val="FFD67A"/>
                </a:solidFill>
                <a:latin typeface="Montserrat" pitchFamily="2" charset="77"/>
              </a:rPr>
              <a:t>Native		</a:t>
            </a:r>
            <a:r>
              <a:rPr lang="en" sz="6000" dirty="0">
                <a:solidFill>
                  <a:srgbClr val="55CFE8"/>
                </a:solidFill>
                <a:latin typeface="Montserrat" pitchFamily="2" charset="77"/>
              </a:rPr>
              <a:t>Hybrid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6740402" y="202943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761996" y="1911176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1402768" y="4583182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216">
            <a:extLst>
              <a:ext uri="{FF2B5EF4-FFF2-40B4-BE49-F238E27FC236}">
                <a16:creationId xmlns:a16="http://schemas.microsoft.com/office/drawing/2014/main" id="{02DDA002-9305-DA41-944C-645142503516}"/>
              </a:ext>
            </a:extLst>
          </p:cNvPr>
          <p:cNvSpPr txBox="1">
            <a:spLocks/>
          </p:cNvSpPr>
          <p:nvPr/>
        </p:nvSpPr>
        <p:spPr>
          <a:xfrm>
            <a:off x="4693113" y="2128215"/>
            <a:ext cx="3676187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No access to some device features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Worse performance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</p:txBody>
      </p:sp>
      <p:sp>
        <p:nvSpPr>
          <p:cNvPr id="10" name="Shape 291">
            <a:extLst>
              <a:ext uri="{FF2B5EF4-FFF2-40B4-BE49-F238E27FC236}">
                <a16:creationId xmlns:a16="http://schemas.microsoft.com/office/drawing/2014/main" id="{8EF402EE-7752-DE49-9225-96C0C51409AE}"/>
              </a:ext>
            </a:extLst>
          </p:cNvPr>
          <p:cNvSpPr txBox="1">
            <a:spLocks/>
          </p:cNvSpPr>
          <p:nvPr/>
        </p:nvSpPr>
        <p:spPr>
          <a:xfrm>
            <a:off x="2466389" y="88132"/>
            <a:ext cx="4274013" cy="110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>
              <a:lnSpc>
                <a:spcPts val="9560"/>
              </a:lnSpc>
            </a:pPr>
            <a:r>
              <a:rPr lang="en-MY" sz="5400" dirty="0">
                <a:solidFill>
                  <a:schemeClr val="bg1"/>
                </a:solidFill>
                <a:latin typeface="Raleway Black" panose="020B0503030101060003" pitchFamily="34" charset="77"/>
              </a:rPr>
              <a:t>Cons</a:t>
            </a:r>
            <a:endParaRPr lang="en-MY" sz="6600" dirty="0">
              <a:solidFill>
                <a:schemeClr val="bg1"/>
              </a:solidFill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3075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819746" y="2179906"/>
            <a:ext cx="532486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4400" dirty="0">
                <a:latin typeface="Raleway" panose="020B0503030101060003" pitchFamily="34" charset="77"/>
              </a:rPr>
              <a:t>“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Then how is</a:t>
            </a:r>
            <a:br>
              <a:rPr lang="en" sz="48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4800" dirty="0">
                <a:solidFill>
                  <a:srgbClr val="FFD67A"/>
                </a:solidFill>
                <a:latin typeface="Montserrat" pitchFamily="2" charset="77"/>
              </a:rPr>
              <a:t>React Native </a:t>
            </a:r>
            <a:r>
              <a:rPr lang="en" sz="4800" dirty="0">
                <a:solidFill>
                  <a:srgbClr val="55CFE8"/>
                </a:solidFill>
                <a:latin typeface="Montserrat" pitchFamily="2" charset="77"/>
              </a:rPr>
              <a:t>native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?" </a:t>
            </a:r>
            <a:endParaRPr sz="4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0851405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6740402" y="202943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7363387" y="1606375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1432357" y="253329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74B0B-4668-644A-A0D9-79207DE61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778" y="58938"/>
            <a:ext cx="2115268" cy="1494790"/>
          </a:xfrm>
          <a:prstGeom prst="rect">
            <a:avLst/>
          </a:prstGeom>
        </p:spPr>
      </p:pic>
      <p:sp>
        <p:nvSpPr>
          <p:cNvPr id="10" name="Shape 291">
            <a:extLst>
              <a:ext uri="{FF2B5EF4-FFF2-40B4-BE49-F238E27FC236}">
                <a16:creationId xmlns:a16="http://schemas.microsoft.com/office/drawing/2014/main" id="{79B10F07-6A85-6A4C-BC30-E46267257BDB}"/>
              </a:ext>
            </a:extLst>
          </p:cNvPr>
          <p:cNvSpPr txBox="1">
            <a:spLocks/>
          </p:cNvSpPr>
          <p:nvPr/>
        </p:nvSpPr>
        <p:spPr>
          <a:xfrm>
            <a:off x="121997" y="122958"/>
            <a:ext cx="3713153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3600" dirty="0">
                <a:solidFill>
                  <a:srgbClr val="55CFE8"/>
                </a:solidFill>
                <a:latin typeface="Montserrat" pitchFamily="2" charset="77"/>
              </a:rPr>
              <a:t>Development</a:t>
            </a:r>
          </a:p>
          <a:p>
            <a:r>
              <a:rPr lang="en-MY" sz="3600" dirty="0">
                <a:solidFill>
                  <a:srgbClr val="55CFE8"/>
                </a:solidFill>
                <a:latin typeface="Montserrat" pitchFamily="2" charset="77"/>
              </a:rPr>
              <a:t>&amp; Testing</a:t>
            </a:r>
            <a:endParaRPr lang="en-MY" sz="54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11" name="Shape 291">
            <a:extLst>
              <a:ext uri="{FF2B5EF4-FFF2-40B4-BE49-F238E27FC236}">
                <a16:creationId xmlns:a16="http://schemas.microsoft.com/office/drawing/2014/main" id="{B01E13B7-78C1-C44A-84BB-614040E078FA}"/>
              </a:ext>
            </a:extLst>
          </p:cNvPr>
          <p:cNvSpPr txBox="1">
            <a:spLocks/>
          </p:cNvSpPr>
          <p:nvPr/>
        </p:nvSpPr>
        <p:spPr>
          <a:xfrm>
            <a:off x="5311212" y="3870795"/>
            <a:ext cx="3713153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 lang="en-MY" sz="3600" dirty="0">
              <a:solidFill>
                <a:srgbClr val="55CFE8"/>
              </a:solidFill>
              <a:latin typeface="Montserrat" pitchFamily="2" charset="77"/>
            </a:endParaRPr>
          </a:p>
          <a:p>
            <a:pPr algn="r"/>
            <a:r>
              <a:rPr lang="en-MY" sz="3600" dirty="0">
                <a:solidFill>
                  <a:srgbClr val="FFD67A"/>
                </a:solidFill>
                <a:latin typeface="Montserrat" pitchFamily="2" charset="77"/>
              </a:rPr>
              <a:t>App</a:t>
            </a:r>
          </a:p>
          <a:p>
            <a:pPr algn="r"/>
            <a:r>
              <a:rPr lang="en-MY" sz="3600" dirty="0">
                <a:solidFill>
                  <a:srgbClr val="FFD67A"/>
                </a:solidFill>
                <a:latin typeface="Montserrat" pitchFamily="2" charset="77"/>
              </a:rPr>
              <a:t>Deployment</a:t>
            </a:r>
            <a:endParaRPr lang="en-MY" sz="5400" dirty="0">
              <a:solidFill>
                <a:srgbClr val="FFD67A"/>
              </a:solidFill>
              <a:latin typeface="Montserrat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72F213-DDEF-314E-AAB9-7F872E7BC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34" y="2952150"/>
            <a:ext cx="1290487" cy="1290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BBD729-3CB2-0046-9CDC-6906B4A874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839"/>
          <a:stretch/>
        </p:blipFill>
        <p:spPr>
          <a:xfrm>
            <a:off x="4372718" y="2121795"/>
            <a:ext cx="1876988" cy="29511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1A0E1-C281-3D49-911B-F0753A1558D0}"/>
              </a:ext>
            </a:extLst>
          </p:cNvPr>
          <p:cNvCxnSpPr>
            <a:stCxn id="3" idx="2"/>
          </p:cNvCxnSpPr>
          <p:nvPr/>
        </p:nvCxnSpPr>
        <p:spPr>
          <a:xfrm>
            <a:off x="4498412" y="1553728"/>
            <a:ext cx="0" cy="6385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A89B02-3F1F-654A-A3A6-0F228EAA1DC0}"/>
              </a:ext>
            </a:extLst>
          </p:cNvPr>
          <p:cNvCxnSpPr>
            <a:cxnSpLocks/>
          </p:cNvCxnSpPr>
          <p:nvPr/>
        </p:nvCxnSpPr>
        <p:spPr>
          <a:xfrm flipH="1">
            <a:off x="3944456" y="2192304"/>
            <a:ext cx="553957" cy="638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7365C3-D188-3B4E-A292-1A2CA5622FB2}"/>
              </a:ext>
            </a:extLst>
          </p:cNvPr>
          <p:cNvCxnSpPr>
            <a:cxnSpLocks/>
          </p:cNvCxnSpPr>
          <p:nvPr/>
        </p:nvCxnSpPr>
        <p:spPr>
          <a:xfrm>
            <a:off x="4498412" y="2192304"/>
            <a:ext cx="560155" cy="638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819746" y="2179906"/>
            <a:ext cx="532486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4400" dirty="0">
                <a:latin typeface="Raleway" panose="020B0503030101060003" pitchFamily="34" charset="77"/>
              </a:rPr>
              <a:t>“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Is there </a:t>
            </a:r>
          </a:p>
          <a:p>
            <a:pPr marL="0" lvl="0" indent="0">
              <a:buNone/>
            </a:pP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any </a:t>
            </a:r>
            <a:r>
              <a:rPr lang="en" sz="4800" dirty="0">
                <a:solidFill>
                  <a:srgbClr val="55CFE8"/>
                </a:solidFill>
                <a:latin typeface="Montserrat" pitchFamily="2" charset="77"/>
              </a:rPr>
              <a:t>IDE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 for</a:t>
            </a:r>
            <a:br>
              <a:rPr lang="en" sz="48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4800" dirty="0">
                <a:solidFill>
                  <a:srgbClr val="FFD67A"/>
                </a:solidFill>
                <a:latin typeface="Montserrat" pitchFamily="2" charset="77"/>
              </a:rPr>
              <a:t>React Native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?" </a:t>
            </a:r>
            <a:endParaRPr sz="4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4887379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BE18D-5CD0-D24D-A09D-4CEB6CF8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50" y="2861126"/>
            <a:ext cx="984250" cy="98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E8165-3AE1-A046-B1DA-D1B0495F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871" y="2755645"/>
            <a:ext cx="1093595" cy="1195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B42AD-4217-8848-A654-3CB5BEF2C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290" y="2316654"/>
            <a:ext cx="1990567" cy="1036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E095A-ADFF-074A-958F-D50F75529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886" y="1674013"/>
            <a:ext cx="3045580" cy="630120"/>
          </a:xfrm>
          <a:prstGeom prst="rect">
            <a:avLst/>
          </a:prstGeom>
        </p:spPr>
      </p:pic>
      <p:sp>
        <p:nvSpPr>
          <p:cNvPr id="16" name="Shape 210">
            <a:extLst>
              <a:ext uri="{FF2B5EF4-FFF2-40B4-BE49-F238E27FC236}">
                <a16:creationId xmlns:a16="http://schemas.microsoft.com/office/drawing/2014/main" id="{A78A3EEB-7057-CB4E-8CD8-0B1A2F00A370}"/>
              </a:ext>
            </a:extLst>
          </p:cNvPr>
          <p:cNvSpPr txBox="1">
            <a:spLocks/>
          </p:cNvSpPr>
          <p:nvPr/>
        </p:nvSpPr>
        <p:spPr>
          <a:xfrm>
            <a:off x="4497886" y="658924"/>
            <a:ext cx="532486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4400" b="1" dirty="0">
                <a:solidFill>
                  <a:srgbClr val="FFD67A"/>
                </a:solidFill>
                <a:latin typeface="Raleway ExtraBold" panose="020B0503030101060003" pitchFamily="34" charset="77"/>
              </a:rPr>
              <a:t>Text Editor</a:t>
            </a:r>
          </a:p>
        </p:txBody>
      </p:sp>
      <p:sp>
        <p:nvSpPr>
          <p:cNvPr id="17" name="Shape 210">
            <a:extLst>
              <a:ext uri="{FF2B5EF4-FFF2-40B4-BE49-F238E27FC236}">
                <a16:creationId xmlns:a16="http://schemas.microsoft.com/office/drawing/2014/main" id="{D9723BFF-936E-2C45-9F9A-B9613CA806ED}"/>
              </a:ext>
            </a:extLst>
          </p:cNvPr>
          <p:cNvSpPr txBox="1">
            <a:spLocks/>
          </p:cNvSpPr>
          <p:nvPr/>
        </p:nvSpPr>
        <p:spPr>
          <a:xfrm>
            <a:off x="1827071" y="658924"/>
            <a:ext cx="1247003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4400" b="1" dirty="0">
                <a:solidFill>
                  <a:srgbClr val="FFD67A"/>
                </a:solidFill>
                <a:latin typeface="Raleway ExtraBold" panose="020B0503030101060003" pitchFamily="34" charset="77"/>
              </a:rPr>
              <a:t>IDE</a:t>
            </a:r>
          </a:p>
        </p:txBody>
      </p:sp>
      <p:sp>
        <p:nvSpPr>
          <p:cNvPr id="18" name="Shape 210">
            <a:extLst>
              <a:ext uri="{FF2B5EF4-FFF2-40B4-BE49-F238E27FC236}">
                <a16:creationId xmlns:a16="http://schemas.microsoft.com/office/drawing/2014/main" id="{C15AB8FB-E073-CE47-8B53-04A00FE94F56}"/>
              </a:ext>
            </a:extLst>
          </p:cNvPr>
          <p:cNvSpPr txBox="1">
            <a:spLocks/>
          </p:cNvSpPr>
          <p:nvPr/>
        </p:nvSpPr>
        <p:spPr>
          <a:xfrm>
            <a:off x="1825496" y="3259745"/>
            <a:ext cx="1247003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dirty="0">
                <a:solidFill>
                  <a:srgbClr val="55CFE8"/>
                </a:solidFill>
                <a:latin typeface="Montserrat" pitchFamily="2" charset="77"/>
              </a:rPr>
              <a:t>WebStorm</a:t>
            </a:r>
          </a:p>
        </p:txBody>
      </p:sp>
      <p:sp>
        <p:nvSpPr>
          <p:cNvPr id="19" name="Shape 210">
            <a:extLst>
              <a:ext uri="{FF2B5EF4-FFF2-40B4-BE49-F238E27FC236}">
                <a16:creationId xmlns:a16="http://schemas.microsoft.com/office/drawing/2014/main" id="{3CB84202-7D41-BB43-B440-BCCC7CBC0E65}"/>
              </a:ext>
            </a:extLst>
          </p:cNvPr>
          <p:cNvSpPr txBox="1">
            <a:spLocks/>
          </p:cNvSpPr>
          <p:nvPr/>
        </p:nvSpPr>
        <p:spPr>
          <a:xfrm>
            <a:off x="4467600" y="3860639"/>
            <a:ext cx="1247003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dirty="0">
                <a:solidFill>
                  <a:srgbClr val="55CFE8"/>
                </a:solidFill>
                <a:latin typeface="Montserrat" pitchFamily="2" charset="77"/>
              </a:rPr>
              <a:t>Sublime</a:t>
            </a:r>
          </a:p>
          <a:p>
            <a:pPr algn="ctr"/>
            <a:r>
              <a:rPr lang="en-MY" dirty="0">
                <a:solidFill>
                  <a:srgbClr val="55CFE8"/>
                </a:solidFill>
                <a:latin typeface="Montserrat" pitchFamily="2" charset="77"/>
              </a:rPr>
              <a:t>Text</a:t>
            </a:r>
          </a:p>
        </p:txBody>
      </p:sp>
      <p:sp>
        <p:nvSpPr>
          <p:cNvPr id="20" name="Shape 210">
            <a:extLst>
              <a:ext uri="{FF2B5EF4-FFF2-40B4-BE49-F238E27FC236}">
                <a16:creationId xmlns:a16="http://schemas.microsoft.com/office/drawing/2014/main" id="{6FC234DE-98EE-064D-A5D0-04DEA10B7735}"/>
              </a:ext>
            </a:extLst>
          </p:cNvPr>
          <p:cNvSpPr txBox="1">
            <a:spLocks/>
          </p:cNvSpPr>
          <p:nvPr/>
        </p:nvSpPr>
        <p:spPr>
          <a:xfrm>
            <a:off x="6464460" y="3775734"/>
            <a:ext cx="1247003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dirty="0">
                <a:solidFill>
                  <a:srgbClr val="55CFE8"/>
                </a:solidFill>
                <a:latin typeface="Montserrat" pitchFamily="2" charset="77"/>
              </a:rPr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392874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6628" y="2795458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9560"/>
              </a:lnSpc>
            </a:pPr>
            <a:r>
              <a:rPr lang="en" sz="4400" i="1" dirty="0">
                <a:solidFill>
                  <a:srgbClr val="55CFE8"/>
                </a:solidFill>
                <a:latin typeface="Montserrat" pitchFamily="2" charset="77"/>
              </a:rPr>
              <a:t>How to develop with </a:t>
            </a:r>
            <a:br>
              <a:rPr lang="en" sz="8800" i="1" dirty="0">
                <a:solidFill>
                  <a:srgbClr val="FFD67A"/>
                </a:solidFill>
                <a:latin typeface="Montserrat" pitchFamily="2" charset="77"/>
              </a:rPr>
            </a:br>
            <a:r>
              <a:rPr lang="en" sz="8800" i="1" dirty="0">
                <a:solidFill>
                  <a:srgbClr val="FFD67A"/>
                </a:solidFill>
                <a:latin typeface="Montserrat" pitchFamily="2" charset="77"/>
              </a:rPr>
              <a:t>React Native</a:t>
            </a:r>
            <a:endParaRPr sz="8800" i="1" dirty="0">
              <a:solidFill>
                <a:srgbClr val="FFD67A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4317" y="4128746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006600" y="984222"/>
            <a:ext cx="5080000" cy="1581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D67A"/>
                </a:solidFill>
                <a:latin typeface="Montserrat" pitchFamily="2" charset="77"/>
              </a:rPr>
              <a:t>3 ways of developing with </a:t>
            </a:r>
            <a:br>
              <a:rPr lang="en-US" sz="4800" dirty="0">
                <a:latin typeface="Montserrat" pitchFamily="2" charset="77"/>
              </a:rPr>
            </a:br>
            <a:r>
              <a:rPr lang="en-US" sz="5400" dirty="0">
                <a:solidFill>
                  <a:srgbClr val="55CFE8"/>
                </a:solidFill>
                <a:latin typeface="Montserrat" pitchFamily="2" charset="77"/>
              </a:rPr>
              <a:t>React Native</a:t>
            </a:r>
            <a:endParaRPr sz="4000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8" name="Shape 216">
            <a:extLst>
              <a:ext uri="{FF2B5EF4-FFF2-40B4-BE49-F238E27FC236}">
                <a16:creationId xmlns:a16="http://schemas.microsoft.com/office/drawing/2014/main" id="{2A46A7BA-6641-1741-B1D3-61F2AD696B9A}"/>
              </a:ext>
            </a:extLst>
          </p:cNvPr>
          <p:cNvSpPr txBox="1">
            <a:spLocks/>
          </p:cNvSpPr>
          <p:nvPr/>
        </p:nvSpPr>
        <p:spPr>
          <a:xfrm>
            <a:off x="2654981" y="2445054"/>
            <a:ext cx="590593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react-</a:t>
            </a:r>
            <a:r>
              <a:rPr lang="en-MY" sz="2400" i="1" dirty="0">
                <a:solidFill>
                  <a:srgbClr val="FFD67A"/>
                </a:solidFill>
                <a:latin typeface="Raleway" panose="020B0503030101060003" pitchFamily="34" charset="77"/>
              </a:rPr>
              <a:t>native</a:t>
            </a:r>
            <a:r>
              <a:rPr lang="en-MY" sz="2400" i="1" dirty="0">
                <a:solidFill>
                  <a:schemeClr val="bg1"/>
                </a:solidFill>
                <a:latin typeface="Raleway" panose="020B0503030101060003" pitchFamily="34" charset="77"/>
              </a:rPr>
              <a:t> </a:t>
            </a:r>
            <a:r>
              <a:rPr lang="en-MY" sz="2400" i="1" dirty="0" err="1">
                <a:solidFill>
                  <a:schemeClr val="bg1"/>
                </a:solidFill>
                <a:latin typeface="Raleway" panose="020B0503030101060003" pitchFamily="34" charset="77"/>
              </a:rPr>
              <a:t>init</a:t>
            </a: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create-react-</a:t>
            </a:r>
            <a:r>
              <a:rPr lang="en-MY" sz="2400" i="1" dirty="0">
                <a:solidFill>
                  <a:srgbClr val="FFD67A"/>
                </a:solidFill>
                <a:latin typeface="Raleway" panose="020B0503030101060003" pitchFamily="34" charset="77"/>
              </a:rPr>
              <a:t>native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-app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Expo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Snack</a:t>
            </a:r>
          </a:p>
        </p:txBody>
      </p:sp>
    </p:spTree>
    <p:extLst>
      <p:ext uri="{BB962C8B-B14F-4D97-AF65-F5344CB8AC3E}">
        <p14:creationId xmlns:p14="http://schemas.microsoft.com/office/powerpoint/2010/main" val="134758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10801" y="263963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MY" sz="6000" dirty="0">
                <a:solidFill>
                  <a:srgbClr val="55CFE8"/>
                </a:solidFill>
                <a:latin typeface="Montserrat" pitchFamily="2" charset="77"/>
              </a:rPr>
              <a:t>r</a:t>
            </a:r>
            <a:r>
              <a:rPr lang="en" sz="6000" dirty="0">
                <a:solidFill>
                  <a:srgbClr val="55CFE8"/>
                </a:solidFill>
                <a:latin typeface="Montserrat" pitchFamily="2" charset="77"/>
              </a:rPr>
              <a:t>eact-</a:t>
            </a:r>
            <a:r>
              <a:rPr lang="en" sz="6000" i="1" dirty="0">
                <a:solidFill>
                  <a:srgbClr val="FFD67A"/>
                </a:solidFill>
                <a:latin typeface="Montserrat" pitchFamily="2" charset="77"/>
              </a:rPr>
              <a:t>native</a:t>
            </a:r>
            <a:r>
              <a:rPr lang="en" sz="6000" i="1" dirty="0">
                <a:solidFill>
                  <a:srgbClr val="55CFE8"/>
                </a:solidFill>
                <a:latin typeface="Montserrat" pitchFamily="2" charset="77"/>
              </a:rPr>
              <a:t> </a:t>
            </a:r>
            <a:r>
              <a:rPr lang="en" sz="6000" i="1" dirty="0" err="1">
                <a:solidFill>
                  <a:srgbClr val="55CFE8"/>
                </a:solidFill>
                <a:latin typeface="Montserrat" pitchFamily="2" charset="77"/>
              </a:rPr>
              <a:t>init</a:t>
            </a:r>
            <a:endParaRPr sz="6000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8" name="Shape 216">
            <a:extLst>
              <a:ext uri="{FF2B5EF4-FFF2-40B4-BE49-F238E27FC236}">
                <a16:creationId xmlns:a16="http://schemas.microsoft.com/office/drawing/2014/main" id="{3CC8491B-4368-BB42-9C74-D93232A18586}"/>
              </a:ext>
            </a:extLst>
          </p:cNvPr>
          <p:cNvSpPr txBox="1">
            <a:spLocks/>
          </p:cNvSpPr>
          <p:nvPr/>
        </p:nvSpPr>
        <p:spPr>
          <a:xfrm>
            <a:off x="1446085" y="1367499"/>
            <a:ext cx="7050358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Requires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NPM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/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yarn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Integrates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React Native 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to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existing app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Requires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Android Studio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/</a:t>
            </a: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Xcode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Runs on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device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/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simulator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Contains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native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 project files (iOS, Android)</a:t>
            </a:r>
          </a:p>
          <a:p>
            <a:pPr marL="76200" indent="0" algn="l">
              <a:lnSpc>
                <a:spcPct val="150000"/>
              </a:lnSpc>
              <a:spcBef>
                <a:spcPts val="600"/>
              </a:spcBef>
              <a:buSzPts val="2400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591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34EBB4B-DB75-BE42-9311-A6A351395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88" y="215619"/>
            <a:ext cx="62738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9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076B92-57AD-974F-9946-3ECA0FEE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76" y="0"/>
            <a:ext cx="6461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3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5237114" y="182876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Shape 227"/>
          <p:cNvGrpSpPr/>
          <p:nvPr/>
        </p:nvGrpSpPr>
        <p:grpSpPr>
          <a:xfrm rot="16200000">
            <a:off x="6839505" y="2399222"/>
            <a:ext cx="695943" cy="695983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914696" y="1291723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5907776" y="198273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0630BD-44B5-0447-92DB-EB719925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48" y="0"/>
            <a:ext cx="3632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5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7824" y="204138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dirty="0">
                <a:solidFill>
                  <a:srgbClr val="55CFE8"/>
                </a:solidFill>
                <a:latin typeface="Montserrat" pitchFamily="2" charset="77"/>
              </a:rPr>
              <a:t>create-react-</a:t>
            </a:r>
            <a:r>
              <a:rPr lang="en-US" sz="4400" i="1" dirty="0">
                <a:solidFill>
                  <a:srgbClr val="FFD67A"/>
                </a:solidFill>
                <a:latin typeface="Montserrat" pitchFamily="2" charset="77"/>
              </a:rPr>
              <a:t>native</a:t>
            </a:r>
            <a:r>
              <a:rPr lang="en-US" sz="4400" dirty="0">
                <a:solidFill>
                  <a:srgbClr val="55CFE8"/>
                </a:solidFill>
                <a:latin typeface="Montserrat" pitchFamily="2" charset="77"/>
              </a:rPr>
              <a:t>-app</a:t>
            </a:r>
            <a:endParaRPr sz="4400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8" name="Shape 216">
            <a:extLst>
              <a:ext uri="{FF2B5EF4-FFF2-40B4-BE49-F238E27FC236}">
                <a16:creationId xmlns:a16="http://schemas.microsoft.com/office/drawing/2014/main" id="{66DBE824-EC2A-A540-B702-F360623C0F86}"/>
              </a:ext>
            </a:extLst>
          </p:cNvPr>
          <p:cNvSpPr txBox="1">
            <a:spLocks/>
          </p:cNvSpPr>
          <p:nvPr/>
        </p:nvSpPr>
        <p:spPr>
          <a:xfrm>
            <a:off x="916691" y="1362420"/>
            <a:ext cx="7729368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Requires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NPM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/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yarn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6501"/>
                </a:solidFill>
                <a:latin typeface="Raleway" panose="020B0503030101060003" pitchFamily="34" charset="77"/>
              </a:rPr>
              <a:t>Does not 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require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Android Studio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/</a:t>
            </a: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Xcode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Runs on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device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/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simulator 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with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Expo app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6501"/>
                </a:solidFill>
                <a:latin typeface="Raleway" panose="020B0503030101060003" pitchFamily="34" charset="77"/>
              </a:rPr>
              <a:t>Does not 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require internet (except when installing)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6501"/>
                </a:solidFill>
                <a:latin typeface="Raleway" panose="020B0503030101060003" pitchFamily="34" charset="77"/>
              </a:rPr>
              <a:t>Does not 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contain native project files</a:t>
            </a:r>
          </a:p>
        </p:txBody>
      </p:sp>
    </p:spTree>
    <p:extLst>
      <p:ext uri="{BB962C8B-B14F-4D97-AF65-F5344CB8AC3E}">
        <p14:creationId xmlns:p14="http://schemas.microsoft.com/office/powerpoint/2010/main" val="1096627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74E3839-E06E-324D-A8A5-F1D11A8F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59" y="215619"/>
            <a:ext cx="7112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33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C534EFA-E0A5-3F4A-B309-8EDFD53F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80" y="264814"/>
            <a:ext cx="7416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75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7824" y="35491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ts val="9360"/>
              </a:lnSpc>
            </a:pPr>
            <a:r>
              <a:rPr lang="en-US" sz="6000" dirty="0">
                <a:solidFill>
                  <a:srgbClr val="55CFE8"/>
                </a:solidFill>
                <a:latin typeface="Montserrat" pitchFamily="2" charset="77"/>
              </a:rPr>
              <a:t>Expo</a:t>
            </a:r>
            <a:r>
              <a:rPr lang="en-US" sz="6000" dirty="0">
                <a:solidFill>
                  <a:srgbClr val="33CCCC"/>
                </a:solidFill>
                <a:latin typeface="Montserrat" pitchFamily="2" charset="77"/>
              </a:rPr>
              <a:t> </a:t>
            </a:r>
            <a:r>
              <a:rPr lang="en-US" sz="6000" dirty="0">
                <a:solidFill>
                  <a:srgbClr val="FFD67A"/>
                </a:solidFill>
                <a:latin typeface="Montserrat" pitchFamily="2" charset="77"/>
              </a:rPr>
              <a:t>Snack</a:t>
            </a:r>
            <a:endParaRPr sz="60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8" name="Shape 216">
            <a:extLst>
              <a:ext uri="{FF2B5EF4-FFF2-40B4-BE49-F238E27FC236}">
                <a16:creationId xmlns:a16="http://schemas.microsoft.com/office/drawing/2014/main" id="{19949300-E9B5-0143-A00B-9F600ED8BB15}"/>
              </a:ext>
            </a:extLst>
          </p:cNvPr>
          <p:cNvSpPr txBox="1">
            <a:spLocks/>
          </p:cNvSpPr>
          <p:nvPr/>
        </p:nvSpPr>
        <p:spPr>
          <a:xfrm>
            <a:off x="1414632" y="1248291"/>
            <a:ext cx="7050358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Web IDE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Runs on 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device</a:t>
            </a: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/</a:t>
            </a: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simulator</a:t>
            </a: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 with </a:t>
            </a: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Expo App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Requires internet (files are stored online)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Fastest reload time among the 3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55CFE8"/>
                </a:solidFill>
                <a:latin typeface="Raleway" panose="020B0503030101060003" pitchFamily="34" charset="77"/>
              </a:rPr>
              <a:t>http://</a:t>
            </a:r>
            <a:r>
              <a:rPr lang="en-MY" sz="2400" dirty="0" err="1">
                <a:solidFill>
                  <a:srgbClr val="55CFE8"/>
                </a:solidFill>
                <a:latin typeface="Raleway" panose="020B0503030101060003" pitchFamily="34" charset="77"/>
              </a:rPr>
              <a:t>snack.expo.io</a:t>
            </a:r>
            <a:endParaRPr lang="en-MY" sz="2400" dirty="0">
              <a:solidFill>
                <a:srgbClr val="55CFE8"/>
              </a:solidFill>
              <a:latin typeface="Raleway" panose="020B0503030101060003" pitchFamily="34" charset="77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3034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7824" y="1842816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6000" dirty="0">
                <a:solidFill>
                  <a:srgbClr val="33CCCC"/>
                </a:solidFill>
                <a:latin typeface="Montserrat" pitchFamily="2" charset="77"/>
              </a:rPr>
              <a:t>Expo </a:t>
            </a:r>
            <a:br>
              <a:rPr lang="en-US" sz="60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-US" sz="6000" dirty="0">
                <a:solidFill>
                  <a:srgbClr val="FFD67A"/>
                </a:solidFill>
                <a:latin typeface="Montserrat" pitchFamily="2" charset="77"/>
              </a:rPr>
              <a:t>Snack</a:t>
            </a:r>
            <a:endParaRPr sz="6000" dirty="0">
              <a:solidFill>
                <a:srgbClr val="FFD67A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0F6DA-8DB3-3E4E-AA8C-E435EF5A4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316" y="525100"/>
            <a:ext cx="2866225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A5723-9D55-E442-9631-4ADC671D4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96" y="105720"/>
            <a:ext cx="7974214" cy="461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2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91">
            <a:extLst>
              <a:ext uri="{FF2B5EF4-FFF2-40B4-BE49-F238E27FC236}">
                <a16:creationId xmlns:a16="http://schemas.microsoft.com/office/drawing/2014/main" id="{79B10F07-6A85-6A4C-BC30-E46267257BDB}"/>
              </a:ext>
            </a:extLst>
          </p:cNvPr>
          <p:cNvSpPr txBox="1">
            <a:spLocks/>
          </p:cNvSpPr>
          <p:nvPr/>
        </p:nvSpPr>
        <p:spPr>
          <a:xfrm>
            <a:off x="2585256" y="-245915"/>
            <a:ext cx="3713153" cy="1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000" dirty="0">
                <a:solidFill>
                  <a:srgbClr val="55CFE8"/>
                </a:solidFill>
                <a:latin typeface="Montserrat" pitchFamily="2" charset="77"/>
              </a:rPr>
              <a:t>App </a:t>
            </a:r>
            <a:r>
              <a:rPr lang="en-MY" sz="4000" i="1" dirty="0">
                <a:solidFill>
                  <a:srgbClr val="55CFE8"/>
                </a:solidFill>
                <a:latin typeface="Montserrat" pitchFamily="2" charset="77"/>
              </a:rPr>
              <a:t>Deploy</a:t>
            </a:r>
            <a:endParaRPr lang="en-MY" sz="6000" i="1" dirty="0">
              <a:solidFill>
                <a:srgbClr val="55CFE8"/>
              </a:solidFill>
              <a:latin typeface="Montserrat" pitchFamily="2" charset="77"/>
            </a:endParaRPr>
          </a:p>
        </p:txBody>
      </p:sp>
      <p:sp>
        <p:nvSpPr>
          <p:cNvPr id="11" name="Shape 291">
            <a:extLst>
              <a:ext uri="{FF2B5EF4-FFF2-40B4-BE49-F238E27FC236}">
                <a16:creationId xmlns:a16="http://schemas.microsoft.com/office/drawing/2014/main" id="{B01E13B7-78C1-C44A-84BB-614040E078FA}"/>
              </a:ext>
            </a:extLst>
          </p:cNvPr>
          <p:cNvSpPr txBox="1">
            <a:spLocks/>
          </p:cNvSpPr>
          <p:nvPr/>
        </p:nvSpPr>
        <p:spPr>
          <a:xfrm>
            <a:off x="2327907" y="1558054"/>
            <a:ext cx="3713153" cy="50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 lang="en-MY" sz="2000" dirty="0">
              <a:solidFill>
                <a:srgbClr val="55CFE8"/>
              </a:solidFill>
              <a:latin typeface="Montserrat" pitchFamily="2" charset="77"/>
            </a:endParaRPr>
          </a:p>
          <a:p>
            <a:pPr algn="r"/>
            <a:r>
              <a:rPr lang="en-MY" sz="2000" dirty="0">
                <a:solidFill>
                  <a:srgbClr val="FFD67A"/>
                </a:solidFill>
                <a:latin typeface="Montserrat" pitchFamily="2" charset="77"/>
              </a:rPr>
              <a:t>create-</a:t>
            </a:r>
            <a:r>
              <a:rPr lang="en-MY" sz="2000" i="1" dirty="0">
                <a:solidFill>
                  <a:schemeClr val="bg1"/>
                </a:solidFill>
                <a:latin typeface="Montserrat" pitchFamily="2" charset="77"/>
              </a:rPr>
              <a:t>react-native</a:t>
            </a:r>
            <a:r>
              <a:rPr lang="en-MY" sz="2000" dirty="0">
                <a:solidFill>
                  <a:srgbClr val="FFD67A"/>
                </a:solidFill>
                <a:latin typeface="Montserrat" pitchFamily="2" charset="77"/>
              </a:rPr>
              <a:t>-app</a:t>
            </a:r>
            <a:endParaRPr lang="en-MY" sz="3600" dirty="0">
              <a:solidFill>
                <a:srgbClr val="FFD67A"/>
              </a:solidFill>
              <a:latin typeface="Montserrat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72F213-DDEF-314E-AAB9-7F872E7B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41" y="3127654"/>
            <a:ext cx="554701" cy="55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BBD729-3CB2-0046-9CDC-6906B4A87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839"/>
          <a:stretch/>
        </p:blipFill>
        <p:spPr>
          <a:xfrm>
            <a:off x="4362526" y="2824090"/>
            <a:ext cx="778895" cy="122465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1A0E1-C281-3D49-911B-F0753A1558D0}"/>
              </a:ext>
            </a:extLst>
          </p:cNvPr>
          <p:cNvCxnSpPr>
            <a:cxnSpLocks/>
          </p:cNvCxnSpPr>
          <p:nvPr/>
        </p:nvCxnSpPr>
        <p:spPr>
          <a:xfrm flipH="1">
            <a:off x="4184294" y="2021000"/>
            <a:ext cx="191" cy="2686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A89B02-3F1F-654A-A3A6-0F228EAA1DC0}"/>
              </a:ext>
            </a:extLst>
          </p:cNvPr>
          <p:cNvCxnSpPr>
            <a:cxnSpLocks/>
          </p:cNvCxnSpPr>
          <p:nvPr/>
        </p:nvCxnSpPr>
        <p:spPr>
          <a:xfrm>
            <a:off x="4184483" y="1360628"/>
            <a:ext cx="0" cy="325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7365C3-D188-3B4E-A292-1A2CA5622FB2}"/>
              </a:ext>
            </a:extLst>
          </p:cNvPr>
          <p:cNvCxnSpPr>
            <a:cxnSpLocks/>
          </p:cNvCxnSpPr>
          <p:nvPr/>
        </p:nvCxnSpPr>
        <p:spPr>
          <a:xfrm>
            <a:off x="4184294" y="2501798"/>
            <a:ext cx="187" cy="285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hape 291">
            <a:extLst>
              <a:ext uri="{FF2B5EF4-FFF2-40B4-BE49-F238E27FC236}">
                <a16:creationId xmlns:a16="http://schemas.microsoft.com/office/drawing/2014/main" id="{7D5AD17F-E15C-E246-9823-4E26D453FBFC}"/>
              </a:ext>
            </a:extLst>
          </p:cNvPr>
          <p:cNvSpPr txBox="1">
            <a:spLocks/>
          </p:cNvSpPr>
          <p:nvPr/>
        </p:nvSpPr>
        <p:spPr>
          <a:xfrm>
            <a:off x="2982982" y="2769501"/>
            <a:ext cx="2402998" cy="425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r"/>
            <a:r>
              <a:rPr lang="en-MY" sz="2000" dirty="0">
                <a:solidFill>
                  <a:srgbClr val="FFD67A"/>
                </a:solidFill>
                <a:latin typeface="Montserrat" pitchFamily="2" charset="77"/>
              </a:rPr>
              <a:t>react-</a:t>
            </a:r>
            <a:r>
              <a:rPr lang="en-MY" sz="2000" i="1" dirty="0">
                <a:solidFill>
                  <a:schemeClr val="bg1"/>
                </a:solidFill>
                <a:latin typeface="Montserrat" pitchFamily="2" charset="77"/>
              </a:rPr>
              <a:t>native</a:t>
            </a:r>
            <a:r>
              <a:rPr lang="en-MY" sz="2000" i="1" dirty="0">
                <a:solidFill>
                  <a:srgbClr val="FFD67A"/>
                </a:solidFill>
                <a:latin typeface="Montserrat" pitchFamily="2" charset="77"/>
              </a:rPr>
              <a:t> </a:t>
            </a:r>
            <a:r>
              <a:rPr lang="en-MY" sz="2000" i="1" dirty="0" err="1">
                <a:solidFill>
                  <a:srgbClr val="FFD67A"/>
                </a:solidFill>
                <a:latin typeface="Montserrat" pitchFamily="2" charset="77"/>
              </a:rPr>
              <a:t>init</a:t>
            </a:r>
            <a:endParaRPr lang="en-MY" sz="36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23" name="Shape 291">
            <a:extLst>
              <a:ext uri="{FF2B5EF4-FFF2-40B4-BE49-F238E27FC236}">
                <a16:creationId xmlns:a16="http://schemas.microsoft.com/office/drawing/2014/main" id="{720BAEC5-C9B2-D049-B6AF-F9E6CD2173ED}"/>
              </a:ext>
            </a:extLst>
          </p:cNvPr>
          <p:cNvSpPr txBox="1">
            <a:spLocks/>
          </p:cNvSpPr>
          <p:nvPr/>
        </p:nvSpPr>
        <p:spPr>
          <a:xfrm>
            <a:off x="3601392" y="2219066"/>
            <a:ext cx="1540029" cy="33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1000" b="0" dirty="0">
                <a:solidFill>
                  <a:schemeClr val="bg1"/>
                </a:solidFill>
                <a:latin typeface="Montserrat" pitchFamily="2" charset="77"/>
              </a:rPr>
              <a:t>react-native</a:t>
            </a:r>
            <a:r>
              <a:rPr lang="en-MY" sz="1000" b="0" dirty="0">
                <a:solidFill>
                  <a:srgbClr val="55CFE8"/>
                </a:solidFill>
                <a:latin typeface="Montserrat" pitchFamily="2" charset="77"/>
              </a:rPr>
              <a:t> </a:t>
            </a:r>
            <a:r>
              <a:rPr lang="en-MY" sz="1000" b="0" i="1" dirty="0">
                <a:solidFill>
                  <a:srgbClr val="FFD67A"/>
                </a:solidFill>
                <a:latin typeface="Montserrat" pitchFamily="2" charset="77"/>
              </a:rPr>
              <a:t>eject</a:t>
            </a:r>
            <a:endParaRPr lang="en-MY" sz="1400" b="0" i="1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32" name="Shape 291">
            <a:extLst>
              <a:ext uri="{FF2B5EF4-FFF2-40B4-BE49-F238E27FC236}">
                <a16:creationId xmlns:a16="http://schemas.microsoft.com/office/drawing/2014/main" id="{EA4F008A-A233-074F-9143-FC1D85B823A9}"/>
              </a:ext>
            </a:extLst>
          </p:cNvPr>
          <p:cNvSpPr txBox="1">
            <a:spLocks/>
          </p:cNvSpPr>
          <p:nvPr/>
        </p:nvSpPr>
        <p:spPr>
          <a:xfrm>
            <a:off x="3227541" y="943247"/>
            <a:ext cx="1913880" cy="50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 lang="en-MY" sz="2000" dirty="0">
              <a:solidFill>
                <a:srgbClr val="55CFE8"/>
              </a:solidFill>
              <a:latin typeface="Montserrat" pitchFamily="2" charset="77"/>
            </a:endParaRPr>
          </a:p>
          <a:p>
            <a:pPr algn="r"/>
            <a:r>
              <a:rPr lang="en-MY" sz="2000" dirty="0">
                <a:solidFill>
                  <a:schemeClr val="bg1"/>
                </a:solidFill>
                <a:latin typeface="Montserrat" pitchFamily="2" charset="77"/>
              </a:rPr>
              <a:t>Expo</a:t>
            </a:r>
            <a:r>
              <a:rPr lang="en-MY" sz="2000" dirty="0">
                <a:solidFill>
                  <a:srgbClr val="FFD67A"/>
                </a:solidFill>
                <a:latin typeface="Montserrat" pitchFamily="2" charset="77"/>
              </a:rPr>
              <a:t> Snack</a:t>
            </a:r>
            <a:endParaRPr lang="en-MY" sz="3600" dirty="0">
              <a:solidFill>
                <a:srgbClr val="FFD67A"/>
              </a:solidFill>
              <a:latin typeface="Montserrat" pitchFamily="2" charset="77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B54B93-4C18-DA44-9EB3-B2AC0C15C732}"/>
              </a:ext>
            </a:extLst>
          </p:cNvPr>
          <p:cNvCxnSpPr>
            <a:cxnSpLocks/>
          </p:cNvCxnSpPr>
          <p:nvPr/>
        </p:nvCxnSpPr>
        <p:spPr>
          <a:xfrm>
            <a:off x="3612197" y="3701674"/>
            <a:ext cx="0" cy="310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FA80F2F-63CA-5A4E-A1B2-B9DB9C6A540A}"/>
              </a:ext>
            </a:extLst>
          </p:cNvPr>
          <p:cNvSpPr/>
          <p:nvPr/>
        </p:nvSpPr>
        <p:spPr>
          <a:xfrm rot="5400000">
            <a:off x="4993087" y="1569577"/>
            <a:ext cx="1828801" cy="1030516"/>
          </a:xfrm>
          <a:prstGeom prst="uturnArrow">
            <a:avLst>
              <a:gd name="adj1" fmla="val 2757"/>
              <a:gd name="adj2" fmla="val 3387"/>
              <a:gd name="adj3" fmla="val 8277"/>
              <a:gd name="adj4" fmla="val 24435"/>
              <a:gd name="adj5" fmla="val 10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9E89C32-316E-AC49-8FEC-A6C79B711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38" y="4123244"/>
            <a:ext cx="493318" cy="4933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FCE2B4B-D9FA-724E-A955-76378B0A4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844" y="4176561"/>
            <a:ext cx="476577" cy="476577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ADBA09-B9DF-134C-A26F-7E6FCC8D8467}"/>
              </a:ext>
            </a:extLst>
          </p:cNvPr>
          <p:cNvCxnSpPr>
            <a:cxnSpLocks/>
          </p:cNvCxnSpPr>
          <p:nvPr/>
        </p:nvCxnSpPr>
        <p:spPr>
          <a:xfrm>
            <a:off x="4880069" y="3744346"/>
            <a:ext cx="0" cy="310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95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031445" y="1856862"/>
            <a:ext cx="8054034" cy="126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8800" dirty="0"/>
            </a:br>
            <a:r>
              <a:rPr lang="en" sz="3200" dirty="0" err="1">
                <a:latin typeface="Montserrat" pitchFamily="2" charset="77"/>
              </a:rPr>
              <a:t>facebook.com</a:t>
            </a:r>
            <a:r>
              <a:rPr lang="en" sz="3200" dirty="0">
                <a:latin typeface="Montserrat" pitchFamily="2" charset="77"/>
              </a:rPr>
              <a:t>/</a:t>
            </a:r>
            <a:r>
              <a:rPr lang="en" sz="3200" dirty="0" err="1">
                <a:latin typeface="Montserrat" pitchFamily="2" charset="77"/>
              </a:rPr>
              <a:t>sunwaytechclub</a:t>
            </a:r>
            <a:endParaRPr sz="8800" dirty="0">
              <a:latin typeface="Montserrat" pitchFamily="2" charset="77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5237114" y="182876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Shape 227"/>
          <p:cNvGrpSpPr/>
          <p:nvPr/>
        </p:nvGrpSpPr>
        <p:grpSpPr>
          <a:xfrm rot="16200000">
            <a:off x="8148926" y="3906153"/>
            <a:ext cx="695943" cy="695983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914696" y="1291723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1243678" y="4234186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CD61F4-7781-FB47-8372-F83A35C3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501" y="0"/>
            <a:ext cx="2627634" cy="18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1056424" y="3794299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ts val="9060"/>
              </a:lnSpc>
            </a:pPr>
            <a:r>
              <a:rPr lang="en" sz="6000" dirty="0">
                <a:solidFill>
                  <a:schemeClr val="bg1"/>
                </a:solidFill>
                <a:latin typeface="Montserrat" pitchFamily="2" charset="77"/>
              </a:rPr>
              <a:t>What is</a:t>
            </a:r>
            <a:br>
              <a:rPr lang="en" sz="88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8800" dirty="0">
                <a:solidFill>
                  <a:srgbClr val="FFD67A"/>
                </a:solidFill>
                <a:latin typeface="Montserrat" pitchFamily="2" charset="77"/>
              </a:rPr>
              <a:t>React</a:t>
            </a:r>
            <a:br>
              <a:rPr lang="en" sz="8800" dirty="0">
                <a:solidFill>
                  <a:srgbClr val="FFD67A"/>
                </a:solidFill>
                <a:latin typeface="Montserrat" pitchFamily="2" charset="77"/>
              </a:rPr>
            </a:br>
            <a:r>
              <a:rPr lang="en" sz="8800" dirty="0">
                <a:solidFill>
                  <a:srgbClr val="55CFE8"/>
                </a:solidFill>
                <a:latin typeface="Montserrat" pitchFamily="2" charset="77"/>
              </a:rPr>
              <a:t>Native</a:t>
            </a:r>
            <a:r>
              <a:rPr lang="en" sz="8800" dirty="0">
                <a:solidFill>
                  <a:schemeClr val="bg1"/>
                </a:solidFill>
                <a:latin typeface="Montserrat" pitchFamily="2" charset="77"/>
              </a:rPr>
              <a:t>?</a:t>
            </a:r>
            <a:endParaRPr sz="88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6200000">
            <a:off x="8930712" y="535406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5140202" y="1500562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6769823" y="1934019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5810864" y="3300419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3 -0.01728 L -0.31476 -0.5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-27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21295798">
            <a:off x="5933461" y="808265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942124" y="3673627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ts val="8060"/>
              </a:lnSpc>
            </a:pPr>
            <a:r>
              <a:rPr lang="en" sz="6000" dirty="0">
                <a:solidFill>
                  <a:schemeClr val="bg1"/>
                </a:solidFill>
                <a:latin typeface="Montserrat" pitchFamily="2" charset="77"/>
              </a:rPr>
              <a:t>Using</a:t>
            </a:r>
            <a:r>
              <a:rPr lang="en" sz="6000" dirty="0">
                <a:solidFill>
                  <a:srgbClr val="55CFE8"/>
                </a:solidFill>
                <a:latin typeface="Montserrat" pitchFamily="2" charset="77"/>
              </a:rPr>
              <a:t> </a:t>
            </a:r>
            <a:r>
              <a:rPr lang="en" sz="6000" dirty="0">
                <a:solidFill>
                  <a:srgbClr val="FFD67A"/>
                </a:solidFill>
                <a:latin typeface="Montserrat" pitchFamily="2" charset="77"/>
              </a:rPr>
              <a:t>React</a:t>
            </a:r>
            <a:r>
              <a:rPr lang="en" sz="6000" dirty="0">
                <a:solidFill>
                  <a:srgbClr val="55CFE8"/>
                </a:solidFill>
                <a:latin typeface="Montserrat" pitchFamily="2" charset="77"/>
              </a:rPr>
              <a:t>JS </a:t>
            </a:r>
            <a:br>
              <a:rPr lang="en" sz="60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6000" dirty="0">
                <a:solidFill>
                  <a:schemeClr val="bg1"/>
                </a:solidFill>
                <a:latin typeface="Montserrat" pitchFamily="2" charset="77"/>
              </a:rPr>
              <a:t>to develop</a:t>
            </a:r>
            <a:br>
              <a:rPr lang="en" sz="60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6000" dirty="0">
                <a:solidFill>
                  <a:srgbClr val="FFD67A"/>
                </a:solidFill>
                <a:latin typeface="Montserrat" pitchFamily="2" charset="77"/>
              </a:rPr>
              <a:t>Native</a:t>
            </a:r>
            <a:r>
              <a:rPr lang="en" sz="6000" dirty="0">
                <a:solidFill>
                  <a:srgbClr val="55CFE8"/>
                </a:solidFill>
                <a:latin typeface="Montserrat" pitchFamily="2" charset="77"/>
              </a:rPr>
              <a:t> apps</a:t>
            </a:r>
            <a:endParaRPr sz="88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5279902" y="675062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7029919" y="1966437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5810864" y="3300419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04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942124" y="3610127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ts val="8060"/>
              </a:lnSpc>
            </a:pPr>
            <a:r>
              <a:rPr lang="en" sz="8000" dirty="0">
                <a:solidFill>
                  <a:schemeClr val="bg1"/>
                </a:solidFill>
                <a:latin typeface="Montserrat" pitchFamily="2" charset="77"/>
              </a:rPr>
              <a:t>What is</a:t>
            </a:r>
            <a:br>
              <a:rPr lang="en" sz="80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8000" dirty="0">
                <a:solidFill>
                  <a:srgbClr val="FFD67A"/>
                </a:solidFill>
                <a:latin typeface="Montserrat" pitchFamily="2" charset="77"/>
              </a:rPr>
              <a:t>React</a:t>
            </a:r>
            <a:r>
              <a:rPr lang="en" sz="8000" dirty="0">
                <a:solidFill>
                  <a:srgbClr val="55CFE8"/>
                </a:solidFill>
                <a:latin typeface="Montserrat" pitchFamily="2" charset="77"/>
              </a:rPr>
              <a:t>JS</a:t>
            </a:r>
            <a:r>
              <a:rPr lang="en" sz="8000" dirty="0">
                <a:solidFill>
                  <a:srgbClr val="FFD67A"/>
                </a:solidFill>
                <a:latin typeface="Montserrat" pitchFamily="2" charset="77"/>
              </a:rPr>
              <a:t>?</a:t>
            </a:r>
            <a:endParaRPr sz="13800" dirty="0">
              <a:solidFill>
                <a:srgbClr val="FFD67A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363609">
            <a:off x="5314696" y="1469464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5279902" y="675062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7029919" y="1966437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5810864" y="3300419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66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528499" y="3026662"/>
            <a:ext cx="9736119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rgbClr val="FFD67A"/>
                </a:solidFill>
                <a:latin typeface="Montserrat" pitchFamily="2" charset="77"/>
              </a:rPr>
              <a:t>React</a:t>
            </a:r>
            <a:r>
              <a:rPr lang="en" sz="6000" dirty="0">
                <a:solidFill>
                  <a:srgbClr val="55CFE8"/>
                </a:solidFill>
                <a:latin typeface="Montserrat" pitchFamily="2" charset="77"/>
              </a:rPr>
              <a:t>JS</a:t>
            </a:r>
            <a:br>
              <a:rPr lang="en" sz="60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6000" dirty="0">
                <a:solidFill>
                  <a:schemeClr val="bg1"/>
                </a:solidFill>
                <a:latin typeface="Montserrat" pitchFamily="2" charset="77"/>
              </a:rPr>
              <a:t>  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is a</a:t>
            </a:r>
            <a:r>
              <a:rPr lang="en" sz="4800" dirty="0">
                <a:solidFill>
                  <a:srgbClr val="55CFE8"/>
                </a:solidFill>
                <a:latin typeface="Montserrat" pitchFamily="2" charset="77"/>
              </a:rPr>
              <a:t>		</a:t>
            </a:r>
            <a:r>
              <a:rPr lang="en" sz="4800" dirty="0">
                <a:solidFill>
                  <a:srgbClr val="FFD67A"/>
                </a:solidFill>
                <a:latin typeface="Montserrat" pitchFamily="2" charset="77"/>
              </a:rPr>
              <a:t>framework</a:t>
            </a:r>
            <a:br>
              <a:rPr lang="en" sz="48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4800" dirty="0">
                <a:solidFill>
                  <a:srgbClr val="55CFE8"/>
                </a:solidFill>
                <a:latin typeface="Montserrat" pitchFamily="2" charset="77"/>
              </a:rPr>
              <a:t>	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created by	      for</a:t>
            </a:r>
            <a:r>
              <a:rPr lang="en" sz="4800" dirty="0">
                <a:solidFill>
                  <a:srgbClr val="55CFE8"/>
                </a:solidFill>
                <a:latin typeface="Montserrat" pitchFamily="2" charset="77"/>
              </a:rPr>
              <a:t>			        	  developing websites</a:t>
            </a:r>
            <a:endParaRPr sz="138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6826A47B-DFCA-C14E-A2C2-1EB8161BFCF8}"/>
              </a:ext>
            </a:extLst>
          </p:cNvPr>
          <p:cNvSpPr/>
          <p:nvPr/>
        </p:nvSpPr>
        <p:spPr>
          <a:xfrm>
            <a:off x="6968297" y="312923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32">
            <a:extLst>
              <a:ext uri="{FF2B5EF4-FFF2-40B4-BE49-F238E27FC236}">
                <a16:creationId xmlns:a16="http://schemas.microsoft.com/office/drawing/2014/main" id="{437ADA4B-E1F5-0448-832F-515D18E4FBFD}"/>
              </a:ext>
            </a:extLst>
          </p:cNvPr>
          <p:cNvSpPr/>
          <p:nvPr/>
        </p:nvSpPr>
        <p:spPr>
          <a:xfrm rot="1892490">
            <a:off x="7412684" y="2145796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33">
            <a:extLst>
              <a:ext uri="{FF2B5EF4-FFF2-40B4-BE49-F238E27FC236}">
                <a16:creationId xmlns:a16="http://schemas.microsoft.com/office/drawing/2014/main" id="{9880A3B1-0805-CE41-950B-00A7C558C1C7}"/>
              </a:ext>
            </a:extLst>
          </p:cNvPr>
          <p:cNvSpPr/>
          <p:nvPr/>
        </p:nvSpPr>
        <p:spPr>
          <a:xfrm rot="-931596">
            <a:off x="1170587" y="443618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B7BA42-55E2-5F42-B872-90C5F72F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85" y="2620966"/>
            <a:ext cx="799534" cy="7995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BC677D-152E-604E-9943-A71C6DF35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529" y="1868258"/>
            <a:ext cx="752708" cy="7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26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819746" y="2179906"/>
            <a:ext cx="532486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4400" dirty="0">
                <a:latin typeface="Raleway" panose="020B0503030101060003" pitchFamily="34" charset="77"/>
              </a:rPr>
              <a:t>“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Why do</a:t>
            </a:r>
            <a:br>
              <a:rPr lang="en" sz="48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we need a</a:t>
            </a:r>
            <a:br>
              <a:rPr lang="en" sz="48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" sz="4800" dirty="0">
                <a:solidFill>
                  <a:srgbClr val="FFD67A"/>
                </a:solidFill>
                <a:latin typeface="Montserrat" pitchFamily="2" charset="77"/>
              </a:rPr>
              <a:t>framework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 for </a:t>
            </a:r>
            <a:br>
              <a:rPr lang="en" sz="48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" sz="4800" dirty="0">
                <a:solidFill>
                  <a:srgbClr val="55CFE8"/>
                </a:solidFill>
                <a:latin typeface="Montserrat" pitchFamily="2" charset="77"/>
              </a:rPr>
              <a:t>JavaScript</a:t>
            </a:r>
            <a:r>
              <a:rPr lang="en" sz="4800" dirty="0">
                <a:solidFill>
                  <a:schemeClr val="bg1"/>
                </a:solidFill>
                <a:latin typeface="Montserrat" pitchFamily="2" charset="77"/>
              </a:rPr>
              <a:t>?"</a:t>
            </a:r>
            <a:endParaRPr sz="4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941946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12701</TotalTime>
  <Words>451</Words>
  <Application>Microsoft Macintosh PowerPoint</Application>
  <PresentationFormat>On-screen Show (16:9)</PresentationFormat>
  <Paragraphs>220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Raleway Black</vt:lpstr>
      <vt:lpstr>Raleway ExtraBold</vt:lpstr>
      <vt:lpstr>Montserrat</vt:lpstr>
      <vt:lpstr>Raleway</vt:lpstr>
      <vt:lpstr>Hind</vt:lpstr>
      <vt:lpstr>Calibri</vt:lpstr>
      <vt:lpstr>Arial</vt:lpstr>
      <vt:lpstr>Dumaine</vt:lpstr>
      <vt:lpstr>bit.ly/stcslack</vt:lpstr>
      <vt:lpstr> WORKSHOP</vt:lpstr>
      <vt:lpstr>PowerPoint Presentation</vt:lpstr>
      <vt:lpstr> facebook.com/sunwaytechclub</vt:lpstr>
      <vt:lpstr>What is React Native?</vt:lpstr>
      <vt:lpstr>Using ReactJS  to develop Native apps</vt:lpstr>
      <vt:lpstr>What is ReactJS?</vt:lpstr>
      <vt:lpstr>ReactJS   is a  framework  created by       for              developing websites</vt:lpstr>
      <vt:lpstr>PowerPoint Presentation</vt:lpstr>
      <vt:lpstr>ReactJS  is just one of many  JavaScript frameworks</vt:lpstr>
      <vt:lpstr>React Native</vt:lpstr>
      <vt:lpstr>PowerPoint Presentation</vt:lpstr>
      <vt:lpstr>PowerPoint Presentation</vt:lpstr>
      <vt:lpstr>PowerPoint Presentation</vt:lpstr>
      <vt:lpstr>React Native Apps</vt:lpstr>
      <vt:lpstr>PowerPoint Presentation</vt:lpstr>
      <vt:lpstr>PowerPoint Presentation</vt:lpstr>
      <vt:lpstr>Native  Hybrid</vt:lpstr>
      <vt:lpstr>Native  Hybrid</vt:lpstr>
      <vt:lpstr>Native  Hybrid</vt:lpstr>
      <vt:lpstr>PowerPoint Presentation</vt:lpstr>
      <vt:lpstr>PowerPoint Presentation</vt:lpstr>
      <vt:lpstr>PowerPoint Presentation</vt:lpstr>
      <vt:lpstr>PowerPoint Presentation</vt:lpstr>
      <vt:lpstr>How to develop with  React Native</vt:lpstr>
      <vt:lpstr>3 ways of developing with  React Native</vt:lpstr>
      <vt:lpstr>react-native init</vt:lpstr>
      <vt:lpstr>PowerPoint Presentation</vt:lpstr>
      <vt:lpstr>PowerPoint Presentation</vt:lpstr>
      <vt:lpstr>create-react-native-app</vt:lpstr>
      <vt:lpstr>PowerPoint Presentation</vt:lpstr>
      <vt:lpstr>PowerPoint Presentation</vt:lpstr>
      <vt:lpstr>Expo Snack</vt:lpstr>
      <vt:lpstr>Expo  Snack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WORKSHOP</dc:title>
  <cp:lastModifiedBy>LEE WEI FAN</cp:lastModifiedBy>
  <cp:revision>211</cp:revision>
  <cp:lastPrinted>2018-09-22T01:12:54Z</cp:lastPrinted>
  <dcterms:modified xsi:type="dcterms:W3CDTF">2018-09-22T11:45:21Z</dcterms:modified>
</cp:coreProperties>
</file>